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65"/>
  </p:notesMasterIdLst>
  <p:handoutMasterIdLst>
    <p:handoutMasterId r:id="rId66"/>
  </p:handoutMasterIdLst>
  <p:sldIdLst>
    <p:sldId id="259" r:id="rId2"/>
    <p:sldId id="288" r:id="rId3"/>
    <p:sldId id="271" r:id="rId4"/>
    <p:sldId id="272" r:id="rId5"/>
    <p:sldId id="274" r:id="rId6"/>
    <p:sldId id="275" r:id="rId7"/>
    <p:sldId id="279" r:id="rId8"/>
    <p:sldId id="273" r:id="rId9"/>
    <p:sldId id="280" r:id="rId10"/>
    <p:sldId id="281" r:id="rId11"/>
    <p:sldId id="287" r:id="rId12"/>
    <p:sldId id="286" r:id="rId13"/>
    <p:sldId id="285" r:id="rId14"/>
    <p:sldId id="282" r:id="rId15"/>
    <p:sldId id="284" r:id="rId16"/>
    <p:sldId id="283" r:id="rId17"/>
    <p:sldId id="278" r:id="rId18"/>
    <p:sldId id="294" r:id="rId19"/>
    <p:sldId id="293" r:id="rId20"/>
    <p:sldId id="292" r:id="rId21"/>
    <p:sldId id="291" r:id="rId22"/>
    <p:sldId id="290" r:id="rId23"/>
    <p:sldId id="289" r:id="rId24"/>
    <p:sldId id="299" r:id="rId25"/>
    <p:sldId id="298" r:id="rId26"/>
    <p:sldId id="297" r:id="rId27"/>
    <p:sldId id="296" r:id="rId28"/>
    <p:sldId id="311" r:id="rId29"/>
    <p:sldId id="312" r:id="rId30"/>
    <p:sldId id="313" r:id="rId31"/>
    <p:sldId id="314" r:id="rId32"/>
    <p:sldId id="315" r:id="rId33"/>
    <p:sldId id="309" r:id="rId34"/>
    <p:sldId id="308" r:id="rId35"/>
    <p:sldId id="319" r:id="rId36"/>
    <p:sldId id="321" r:id="rId37"/>
    <p:sldId id="318" r:id="rId38"/>
    <p:sldId id="317" r:id="rId39"/>
    <p:sldId id="325" r:id="rId40"/>
    <p:sldId id="324" r:id="rId41"/>
    <p:sldId id="323" r:id="rId42"/>
    <p:sldId id="329" r:id="rId43"/>
    <p:sldId id="334" r:id="rId44"/>
    <p:sldId id="331" r:id="rId45"/>
    <p:sldId id="335" r:id="rId46"/>
    <p:sldId id="333" r:id="rId47"/>
    <p:sldId id="322" r:id="rId48"/>
    <p:sldId id="307" r:id="rId49"/>
    <p:sldId id="306" r:id="rId50"/>
    <p:sldId id="305" r:id="rId51"/>
    <p:sldId id="304" r:id="rId52"/>
    <p:sldId id="328" r:id="rId53"/>
    <p:sldId id="327" r:id="rId54"/>
    <p:sldId id="320" r:id="rId55"/>
    <p:sldId id="302" r:id="rId56"/>
    <p:sldId id="295" r:id="rId57"/>
    <p:sldId id="310" r:id="rId58"/>
    <p:sldId id="303" r:id="rId59"/>
    <p:sldId id="316" r:id="rId60"/>
    <p:sldId id="277" r:id="rId61"/>
    <p:sldId id="301" r:id="rId62"/>
    <p:sldId id="300" r:id="rId63"/>
    <p:sldId id="336" r:id="rId64"/>
  </p:sldIdLst>
  <p:sldSz cx="9144000" cy="6858000" type="screen4x3"/>
  <p:notesSz cx="6954838" cy="9240838"/>
  <p:defaultTextStyle>
    <a:defPPr>
      <a:defRPr lang="en-US"/>
    </a:defPPr>
    <a:lvl1pPr algn="l" rtl="0" fontAlgn="base">
      <a:spcBef>
        <a:spcPct val="0"/>
      </a:spcBef>
      <a:spcAft>
        <a:spcPct val="0"/>
      </a:spcAft>
      <a:defRPr sz="2400" kern="1200">
        <a:solidFill>
          <a:schemeClr val="tx1"/>
        </a:solidFill>
        <a:latin typeface="Arial" charset="0"/>
        <a:ea typeface="ＭＳ Ｐゴシック" pitchFamily="34" charset="-128"/>
        <a:cs typeface="Arial" charset="0"/>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Arial" charset="0"/>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Arial" charset="0"/>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Arial" charset="0"/>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Arial" charset="0"/>
      </a:defRPr>
    </a:lvl5pPr>
    <a:lvl6pPr marL="2286000" algn="l" defTabSz="914400" rtl="0" eaLnBrk="1" latinLnBrk="0" hangingPunct="1">
      <a:defRPr sz="2400" kern="1200">
        <a:solidFill>
          <a:schemeClr val="tx1"/>
        </a:solidFill>
        <a:latin typeface="Arial" charset="0"/>
        <a:ea typeface="ＭＳ Ｐゴシック" pitchFamily="34" charset="-128"/>
        <a:cs typeface="Arial" charset="0"/>
      </a:defRPr>
    </a:lvl6pPr>
    <a:lvl7pPr marL="2743200" algn="l" defTabSz="914400" rtl="0" eaLnBrk="1" latinLnBrk="0" hangingPunct="1">
      <a:defRPr sz="2400" kern="1200">
        <a:solidFill>
          <a:schemeClr val="tx1"/>
        </a:solidFill>
        <a:latin typeface="Arial" charset="0"/>
        <a:ea typeface="ＭＳ Ｐゴシック" pitchFamily="34" charset="-128"/>
        <a:cs typeface="Arial" charset="0"/>
      </a:defRPr>
    </a:lvl7pPr>
    <a:lvl8pPr marL="3200400" algn="l" defTabSz="914400" rtl="0" eaLnBrk="1" latinLnBrk="0" hangingPunct="1">
      <a:defRPr sz="2400" kern="1200">
        <a:solidFill>
          <a:schemeClr val="tx1"/>
        </a:solidFill>
        <a:latin typeface="Arial" charset="0"/>
        <a:ea typeface="ＭＳ Ｐゴシック" pitchFamily="34" charset="-128"/>
        <a:cs typeface="Arial" charset="0"/>
      </a:defRPr>
    </a:lvl8pPr>
    <a:lvl9pPr marL="3657600" algn="l" defTabSz="914400" rtl="0" eaLnBrk="1" latinLnBrk="0" hangingPunct="1">
      <a:defRPr sz="2400" kern="1200">
        <a:solidFill>
          <a:schemeClr val="tx1"/>
        </a:solidFill>
        <a:latin typeface="Arial" charset="0"/>
        <a:ea typeface="ＭＳ Ｐゴシック" pitchFamily="34" charset="-128"/>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588" autoAdjust="0"/>
    <p:restoredTop sz="94671" autoAdjust="0"/>
  </p:normalViewPr>
  <p:slideViewPr>
    <p:cSldViewPr>
      <p:cViewPr>
        <p:scale>
          <a:sx n="70" d="100"/>
          <a:sy n="70" d="100"/>
        </p:scale>
        <p:origin x="-1771" y="-408"/>
      </p:cViewPr>
      <p:guideLst>
        <p:guide orient="horz" pos="2160"/>
        <p:guide pos="2880"/>
      </p:guideLst>
    </p:cSldViewPr>
  </p:slideViewPr>
  <p:outlineViewPr>
    <p:cViewPr>
      <p:scale>
        <a:sx n="33" d="100"/>
        <a:sy n="33" d="100"/>
      </p:scale>
      <p:origin x="0" y="3571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3013075" cy="461963"/>
          </a:xfrm>
          <a:prstGeom prst="rect">
            <a:avLst/>
          </a:prstGeom>
          <a:noFill/>
          <a:ln w="9525">
            <a:noFill/>
            <a:miter lim="800000"/>
            <a:headEnd/>
            <a:tailEnd/>
          </a:ln>
          <a:effectLst/>
        </p:spPr>
        <p:txBody>
          <a:bodyPr vert="horz" wrap="square" lIns="92546" tIns="46273" rIns="92546" bIns="46273" numCol="1" anchor="t" anchorCtr="0" compatLnSpc="1">
            <a:prstTxWarp prst="textNoShape">
              <a:avLst/>
            </a:prstTxWarp>
          </a:bodyPr>
          <a:lstStyle>
            <a:lvl1pPr defTabSz="925513" eaLnBrk="0" hangingPunct="0">
              <a:defRPr sz="1200">
                <a:ea typeface="ＭＳ Ｐゴシック" pitchFamily="48" charset="-128"/>
                <a:cs typeface="+mn-cs"/>
              </a:defRPr>
            </a:lvl1pPr>
          </a:lstStyle>
          <a:p>
            <a:pPr>
              <a:defRPr/>
            </a:pPr>
            <a:endParaRPr lang="en-US"/>
          </a:p>
        </p:txBody>
      </p:sp>
      <p:sp>
        <p:nvSpPr>
          <p:cNvPr id="21507" name="Rectangle 3"/>
          <p:cNvSpPr>
            <a:spLocks noGrp="1" noChangeArrowheads="1"/>
          </p:cNvSpPr>
          <p:nvPr>
            <p:ph type="dt" sz="quarter" idx="1"/>
          </p:nvPr>
        </p:nvSpPr>
        <p:spPr bwMode="auto">
          <a:xfrm>
            <a:off x="3940175" y="0"/>
            <a:ext cx="3013075" cy="461963"/>
          </a:xfrm>
          <a:prstGeom prst="rect">
            <a:avLst/>
          </a:prstGeom>
          <a:noFill/>
          <a:ln w="9525">
            <a:noFill/>
            <a:miter lim="800000"/>
            <a:headEnd/>
            <a:tailEnd/>
          </a:ln>
          <a:effectLst/>
        </p:spPr>
        <p:txBody>
          <a:bodyPr vert="horz" wrap="square" lIns="92546" tIns="46273" rIns="92546" bIns="46273" numCol="1" anchor="t" anchorCtr="0" compatLnSpc="1">
            <a:prstTxWarp prst="textNoShape">
              <a:avLst/>
            </a:prstTxWarp>
          </a:bodyPr>
          <a:lstStyle>
            <a:lvl1pPr algn="r" defTabSz="925513" eaLnBrk="0" hangingPunct="0">
              <a:defRPr sz="1200">
                <a:ea typeface="ＭＳ Ｐゴシック" pitchFamily="48" charset="-128"/>
                <a:cs typeface="+mn-cs"/>
              </a:defRPr>
            </a:lvl1pPr>
          </a:lstStyle>
          <a:p>
            <a:pPr>
              <a:defRPr/>
            </a:pPr>
            <a:endParaRPr lang="en-US"/>
          </a:p>
        </p:txBody>
      </p:sp>
      <p:sp>
        <p:nvSpPr>
          <p:cNvPr id="21508" name="Rectangle 4"/>
          <p:cNvSpPr>
            <a:spLocks noGrp="1" noChangeArrowheads="1"/>
          </p:cNvSpPr>
          <p:nvPr>
            <p:ph type="ftr" sz="quarter" idx="2"/>
          </p:nvPr>
        </p:nvSpPr>
        <p:spPr bwMode="auto">
          <a:xfrm>
            <a:off x="0" y="8777288"/>
            <a:ext cx="3013075" cy="461962"/>
          </a:xfrm>
          <a:prstGeom prst="rect">
            <a:avLst/>
          </a:prstGeom>
          <a:noFill/>
          <a:ln w="9525">
            <a:noFill/>
            <a:miter lim="800000"/>
            <a:headEnd/>
            <a:tailEnd/>
          </a:ln>
          <a:effectLst/>
        </p:spPr>
        <p:txBody>
          <a:bodyPr vert="horz" wrap="square" lIns="92546" tIns="46273" rIns="92546" bIns="46273" numCol="1" anchor="b" anchorCtr="0" compatLnSpc="1">
            <a:prstTxWarp prst="textNoShape">
              <a:avLst/>
            </a:prstTxWarp>
          </a:bodyPr>
          <a:lstStyle>
            <a:lvl1pPr defTabSz="925513" eaLnBrk="0" hangingPunct="0">
              <a:defRPr sz="1200">
                <a:ea typeface="ＭＳ Ｐゴシック" pitchFamily="48" charset="-128"/>
                <a:cs typeface="+mn-cs"/>
              </a:defRPr>
            </a:lvl1pPr>
          </a:lstStyle>
          <a:p>
            <a:pPr>
              <a:defRPr/>
            </a:pPr>
            <a:endParaRPr lang="en-US"/>
          </a:p>
        </p:txBody>
      </p:sp>
      <p:sp>
        <p:nvSpPr>
          <p:cNvPr id="21509" name="Rectangle 5"/>
          <p:cNvSpPr>
            <a:spLocks noGrp="1" noChangeArrowheads="1"/>
          </p:cNvSpPr>
          <p:nvPr>
            <p:ph type="sldNum" sz="quarter" idx="3"/>
          </p:nvPr>
        </p:nvSpPr>
        <p:spPr bwMode="auto">
          <a:xfrm>
            <a:off x="3940175" y="8777288"/>
            <a:ext cx="3013075" cy="461962"/>
          </a:xfrm>
          <a:prstGeom prst="rect">
            <a:avLst/>
          </a:prstGeom>
          <a:noFill/>
          <a:ln w="9525">
            <a:noFill/>
            <a:miter lim="800000"/>
            <a:headEnd/>
            <a:tailEnd/>
          </a:ln>
          <a:effectLst/>
        </p:spPr>
        <p:txBody>
          <a:bodyPr vert="horz" wrap="square" lIns="92546" tIns="46273" rIns="92546" bIns="46273" numCol="1" anchor="b" anchorCtr="0" compatLnSpc="1">
            <a:prstTxWarp prst="textNoShape">
              <a:avLst/>
            </a:prstTxWarp>
          </a:bodyPr>
          <a:lstStyle>
            <a:lvl1pPr algn="r" defTabSz="925513" eaLnBrk="0" hangingPunct="0">
              <a:defRPr sz="1200">
                <a:ea typeface="ＭＳ Ｐゴシック" pitchFamily="48" charset="-128"/>
                <a:cs typeface="+mn-cs"/>
              </a:defRPr>
            </a:lvl1pPr>
          </a:lstStyle>
          <a:p>
            <a:pPr>
              <a:defRPr/>
            </a:pPr>
            <a:fld id="{63309CE9-D754-43EB-A300-83492D544B9A}" type="slidenum">
              <a:rPr lang="en-US"/>
              <a:pPr>
                <a:defRPr/>
              </a:pPr>
              <a:t>‹#›</a:t>
            </a:fld>
            <a:endParaRPr lang="en-US"/>
          </a:p>
        </p:txBody>
      </p:sp>
    </p:spTree>
    <p:extLst>
      <p:ext uri="{BB962C8B-B14F-4D97-AF65-F5344CB8AC3E}">
        <p14:creationId xmlns:p14="http://schemas.microsoft.com/office/powerpoint/2010/main" val="18209495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075" cy="461963"/>
          </a:xfrm>
          <a:prstGeom prst="rect">
            <a:avLst/>
          </a:prstGeom>
        </p:spPr>
        <p:txBody>
          <a:bodyPr vert="horz" lIns="91440" tIns="45720" rIns="91440" bIns="45720" rtlCol="0"/>
          <a:lstStyle>
            <a:lvl1pPr algn="l" eaLnBrk="0" hangingPunct="0">
              <a:defRPr sz="1200">
                <a:ea typeface="ＭＳ Ｐゴシック" pitchFamily="48" charset="-128"/>
                <a:cs typeface="+mn-cs"/>
              </a:defRPr>
            </a:lvl1pPr>
          </a:lstStyle>
          <a:p>
            <a:pPr>
              <a:defRPr/>
            </a:pPr>
            <a:endParaRPr lang="en-US"/>
          </a:p>
        </p:txBody>
      </p:sp>
      <p:sp>
        <p:nvSpPr>
          <p:cNvPr id="3" name="Date Placeholder 2"/>
          <p:cNvSpPr>
            <a:spLocks noGrp="1"/>
          </p:cNvSpPr>
          <p:nvPr>
            <p:ph type="dt" idx="1"/>
          </p:nvPr>
        </p:nvSpPr>
        <p:spPr>
          <a:xfrm>
            <a:off x="3940175" y="0"/>
            <a:ext cx="3013075" cy="461963"/>
          </a:xfrm>
          <a:prstGeom prst="rect">
            <a:avLst/>
          </a:prstGeom>
        </p:spPr>
        <p:txBody>
          <a:bodyPr vert="horz" lIns="91440" tIns="45720" rIns="91440" bIns="45720" rtlCol="0"/>
          <a:lstStyle>
            <a:lvl1pPr algn="r" eaLnBrk="0" hangingPunct="0">
              <a:defRPr sz="1200">
                <a:ea typeface="ＭＳ Ｐゴシック" pitchFamily="48" charset="-128"/>
                <a:cs typeface="+mn-cs"/>
              </a:defRPr>
            </a:lvl1pPr>
          </a:lstStyle>
          <a:p>
            <a:pPr>
              <a:defRPr/>
            </a:pPr>
            <a:fld id="{E2492EEB-F1F7-4E3F-B882-2FE06BA971CF}" type="datetimeFigureOut">
              <a:rPr lang="en-US"/>
              <a:pPr>
                <a:defRPr/>
              </a:pPr>
              <a:t>2/12/2014</a:t>
            </a:fld>
            <a:endParaRPr lang="en-US"/>
          </a:p>
        </p:txBody>
      </p:sp>
      <p:sp>
        <p:nvSpPr>
          <p:cNvPr id="4" name="Slide Image Placeholder 3"/>
          <p:cNvSpPr>
            <a:spLocks noGrp="1" noRot="1" noChangeAspect="1"/>
          </p:cNvSpPr>
          <p:nvPr>
            <p:ph type="sldImg" idx="2"/>
          </p:nvPr>
        </p:nvSpPr>
        <p:spPr>
          <a:xfrm>
            <a:off x="1168400" y="693738"/>
            <a:ext cx="4618038" cy="3463925"/>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95325" y="4389438"/>
            <a:ext cx="5564188" cy="4157662"/>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777288"/>
            <a:ext cx="3013075" cy="461962"/>
          </a:xfrm>
          <a:prstGeom prst="rect">
            <a:avLst/>
          </a:prstGeom>
        </p:spPr>
        <p:txBody>
          <a:bodyPr vert="horz" lIns="91440" tIns="45720" rIns="91440" bIns="45720" rtlCol="0" anchor="b"/>
          <a:lstStyle>
            <a:lvl1pPr algn="l" eaLnBrk="0" hangingPunct="0">
              <a:defRPr sz="1200">
                <a:ea typeface="ＭＳ Ｐゴシック" pitchFamily="48" charset="-128"/>
                <a:cs typeface="+mn-cs"/>
              </a:defRPr>
            </a:lvl1pPr>
          </a:lstStyle>
          <a:p>
            <a:pPr>
              <a:defRPr/>
            </a:pPr>
            <a:endParaRPr lang="en-US"/>
          </a:p>
        </p:txBody>
      </p:sp>
      <p:sp>
        <p:nvSpPr>
          <p:cNvPr id="7" name="Slide Number Placeholder 6"/>
          <p:cNvSpPr>
            <a:spLocks noGrp="1"/>
          </p:cNvSpPr>
          <p:nvPr>
            <p:ph type="sldNum" sz="quarter" idx="5"/>
          </p:nvPr>
        </p:nvSpPr>
        <p:spPr>
          <a:xfrm>
            <a:off x="3940175" y="8777288"/>
            <a:ext cx="3013075" cy="461962"/>
          </a:xfrm>
          <a:prstGeom prst="rect">
            <a:avLst/>
          </a:prstGeom>
        </p:spPr>
        <p:txBody>
          <a:bodyPr vert="horz" lIns="91440" tIns="45720" rIns="91440" bIns="45720" rtlCol="0" anchor="b"/>
          <a:lstStyle>
            <a:lvl1pPr algn="r" eaLnBrk="0" hangingPunct="0">
              <a:defRPr sz="1200">
                <a:ea typeface="ＭＳ Ｐゴシック" pitchFamily="48" charset="-128"/>
                <a:cs typeface="+mn-cs"/>
              </a:defRPr>
            </a:lvl1pPr>
          </a:lstStyle>
          <a:p>
            <a:pPr>
              <a:defRPr/>
            </a:pPr>
            <a:fld id="{EB3C3064-AFCF-425E-AE86-11E65695507D}" type="slidenum">
              <a:rPr lang="en-US"/>
              <a:pPr>
                <a:defRPr/>
              </a:pPr>
              <a:t>‹#›</a:t>
            </a:fld>
            <a:endParaRPr lang="en-US"/>
          </a:p>
        </p:txBody>
      </p:sp>
    </p:spTree>
    <p:extLst>
      <p:ext uri="{BB962C8B-B14F-4D97-AF65-F5344CB8AC3E}">
        <p14:creationId xmlns:p14="http://schemas.microsoft.com/office/powerpoint/2010/main" val="151435827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337B04E-F6D8-4609-8BEB-075F4EC93FA3}" type="slidenum">
              <a:rPr lang="en-US"/>
              <a:pPr>
                <a:defRPr/>
              </a:pPr>
              <a:t>‹#›</a:t>
            </a:fld>
            <a:endParaRPr lang="en-US"/>
          </a:p>
        </p:txBody>
      </p:sp>
      <p:pic>
        <p:nvPicPr>
          <p:cNvPr id="7" name="Picture 2" descr="http://www.irponline.org/resource/resmgr/images/iftatest.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04800" y="342900"/>
            <a:ext cx="2078038"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80313" y="204788"/>
            <a:ext cx="1395412"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995601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81FAC58-78F8-43A9-84DF-A160F7E07D2C}" type="slidenum">
              <a:rPr lang="en-US"/>
              <a:pPr>
                <a:defRPr/>
              </a:pPr>
              <a:t>‹#›</a:t>
            </a:fld>
            <a:endParaRPr lang="en-US"/>
          </a:p>
        </p:txBody>
      </p:sp>
      <p:pic>
        <p:nvPicPr>
          <p:cNvPr id="7" name="Picture 2" descr="http://www.irponline.org/resource/resmgr/images/iftatest.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28600" y="6027738"/>
            <a:ext cx="1905000" cy="59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31150" y="5749925"/>
            <a:ext cx="1212850"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8417269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52400"/>
            <a:ext cx="1943100" cy="5943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152400"/>
            <a:ext cx="5676900" cy="594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307FAD3-8C4E-4810-9136-219F4E43CEA2}" type="slidenum">
              <a:rPr lang="en-US"/>
              <a:pPr>
                <a:defRPr/>
              </a:pPr>
              <a:t>‹#›</a:t>
            </a:fld>
            <a:endParaRPr lang="en-US"/>
          </a:p>
        </p:txBody>
      </p:sp>
      <p:pic>
        <p:nvPicPr>
          <p:cNvPr id="7" name="Picture 2" descr="http://www.irponline.org/resource/resmgr/images/iftatest.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28600" y="6027738"/>
            <a:ext cx="1905000" cy="59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31150" y="5749925"/>
            <a:ext cx="1212850"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7872989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85800" y="1371600"/>
            <a:ext cx="7772400" cy="43783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6D553A9-1C3A-4D6B-B560-E6737125781A}" type="slidenum">
              <a:rPr lang="en-US"/>
              <a:pPr>
                <a:defRPr/>
              </a:pPr>
              <a:t>‹#›</a:t>
            </a:fld>
            <a:endParaRPr lang="en-US"/>
          </a:p>
        </p:txBody>
      </p:sp>
      <p:pic>
        <p:nvPicPr>
          <p:cNvPr id="9" name="Picture 2" descr="http://www.irponline.org/resource/resmgr/images/iftatest.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28600" y="6027738"/>
            <a:ext cx="1905000" cy="59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31150" y="5749925"/>
            <a:ext cx="1212850"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843870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85C9160-51FC-4BDD-A1F4-44E7CB40F76D}" type="slidenum">
              <a:rPr lang="en-US"/>
              <a:pPr>
                <a:defRPr/>
              </a:pPr>
              <a:t>‹#›</a:t>
            </a:fld>
            <a:endParaRPr lang="en-US"/>
          </a:p>
        </p:txBody>
      </p:sp>
      <p:pic>
        <p:nvPicPr>
          <p:cNvPr id="7" name="Picture 2" descr="http://www.irponline.org/resource/resmgr/images/iftatest.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28600" y="6027738"/>
            <a:ext cx="1905000" cy="59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31150" y="5749925"/>
            <a:ext cx="1212850"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99475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D1BA49D-7B53-485E-88D3-C730ECC80D6A}" type="slidenum">
              <a:rPr lang="en-US"/>
              <a:pPr>
                <a:defRPr/>
              </a:pPr>
              <a:t>‹#›</a:t>
            </a:fld>
            <a:endParaRPr lang="en-US"/>
          </a:p>
        </p:txBody>
      </p:sp>
      <p:pic>
        <p:nvPicPr>
          <p:cNvPr id="8" name="Picture 2" descr="http://www.irponline.org/resource/resmgr/images/iftatest.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28600" y="6027738"/>
            <a:ext cx="1905000" cy="59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31150" y="5749925"/>
            <a:ext cx="1212850"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6558011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BDB2E69-7E90-47B3-B58E-A6E68F9F25EA}" type="slidenum">
              <a:rPr lang="en-US"/>
              <a:pPr>
                <a:defRPr/>
              </a:pPr>
              <a:t>‹#›</a:t>
            </a:fld>
            <a:endParaRPr lang="en-US"/>
          </a:p>
        </p:txBody>
      </p:sp>
      <p:pic>
        <p:nvPicPr>
          <p:cNvPr id="10" name="Picture 2" descr="http://www.irponline.org/resource/resmgr/images/iftatest.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28600" y="6027738"/>
            <a:ext cx="1905000" cy="59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31150" y="5749925"/>
            <a:ext cx="1212850"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5374038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128F0FA-5E6D-4722-88D6-93B8C8137BD8}" type="slidenum">
              <a:rPr lang="en-US"/>
              <a:pPr>
                <a:defRPr/>
              </a:pPr>
              <a:t>‹#›</a:t>
            </a:fld>
            <a:endParaRPr lang="en-US"/>
          </a:p>
        </p:txBody>
      </p:sp>
      <p:pic>
        <p:nvPicPr>
          <p:cNvPr id="6" name="Picture 2" descr="http://www.irponline.org/resource/resmgr/images/iftatest.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28600" y="6027738"/>
            <a:ext cx="1905000" cy="59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31150" y="5749925"/>
            <a:ext cx="1212850"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550116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37381E2-ACC5-4143-98BF-C3E7A93BBE89}" type="slidenum">
              <a:rPr lang="en-US"/>
              <a:pPr>
                <a:defRPr/>
              </a:pPr>
              <a:t>‹#›</a:t>
            </a:fld>
            <a:endParaRPr lang="en-US"/>
          </a:p>
        </p:txBody>
      </p:sp>
      <p:pic>
        <p:nvPicPr>
          <p:cNvPr id="5" name="Picture 2" descr="http://www.irponline.org/resource/resmgr/images/iftatest.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28600" y="6027738"/>
            <a:ext cx="1905000" cy="59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31150" y="5749925"/>
            <a:ext cx="1212850"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1383847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323F24C-9C51-4461-A2AB-131F18A87D95}" type="slidenum">
              <a:rPr lang="en-US"/>
              <a:pPr>
                <a:defRPr/>
              </a:pPr>
              <a:t>‹#›</a:t>
            </a:fld>
            <a:endParaRPr lang="en-US"/>
          </a:p>
        </p:txBody>
      </p:sp>
      <p:pic>
        <p:nvPicPr>
          <p:cNvPr id="8" name="Picture 2" descr="http://www.irponline.org/resource/resmgr/images/iftatest.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28600" y="6027738"/>
            <a:ext cx="1905000" cy="59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31150" y="5749925"/>
            <a:ext cx="1212850"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063645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A7CBC11-4202-42E4-9B87-5BF3F4A5A71D}" type="slidenum">
              <a:rPr lang="en-US"/>
              <a:pPr>
                <a:defRPr/>
              </a:pPr>
              <a:t>‹#›</a:t>
            </a:fld>
            <a:endParaRPr lang="en-US"/>
          </a:p>
        </p:txBody>
      </p:sp>
      <p:pic>
        <p:nvPicPr>
          <p:cNvPr id="8" name="Picture 2" descr="http://www.irponline.org/resource/resmgr/images/iftatest.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28600" y="6027738"/>
            <a:ext cx="1905000" cy="59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31150" y="5749925"/>
            <a:ext cx="1212850"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9355223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alphaModFix amt="10000"/>
            <a:lum/>
          </a:blip>
          <a:srcRect/>
          <a:stretch>
            <a:fillRect t="-16000" b="-16000"/>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152400"/>
            <a:ext cx="7772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400">
                <a:ea typeface="ＭＳ Ｐゴシック" pitchFamily="48" charset="-128"/>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400">
                <a:ea typeface="ＭＳ Ｐゴシック" pitchFamily="48" charset="-128"/>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400">
                <a:ea typeface="ＭＳ Ｐゴシック" pitchFamily="48" charset="-128"/>
                <a:cs typeface="+mn-cs"/>
              </a:defRPr>
            </a:lvl1pPr>
          </a:lstStyle>
          <a:p>
            <a:pPr>
              <a:defRPr/>
            </a:pPr>
            <a:fld id="{5C123369-FD66-4B82-9BCD-C8595967DA2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ea typeface="ＭＳ Ｐゴシック" pitchFamily="48" charset="-128"/>
        </a:defRPr>
      </a:lvl2pPr>
      <a:lvl3pPr algn="ctr" rtl="0" eaLnBrk="1" fontAlgn="base" hangingPunct="1">
        <a:spcBef>
          <a:spcPct val="0"/>
        </a:spcBef>
        <a:spcAft>
          <a:spcPct val="0"/>
        </a:spcAft>
        <a:defRPr sz="4400">
          <a:solidFill>
            <a:schemeClr val="tx2"/>
          </a:solidFill>
          <a:latin typeface="Arial" charset="0"/>
          <a:ea typeface="ＭＳ Ｐゴシック" pitchFamily="48" charset="-128"/>
        </a:defRPr>
      </a:lvl3pPr>
      <a:lvl4pPr algn="ctr" rtl="0" eaLnBrk="1" fontAlgn="base" hangingPunct="1">
        <a:spcBef>
          <a:spcPct val="0"/>
        </a:spcBef>
        <a:spcAft>
          <a:spcPct val="0"/>
        </a:spcAft>
        <a:defRPr sz="4400">
          <a:solidFill>
            <a:schemeClr val="tx2"/>
          </a:solidFill>
          <a:latin typeface="Arial" charset="0"/>
          <a:ea typeface="ＭＳ Ｐゴシック" pitchFamily="48" charset="-128"/>
        </a:defRPr>
      </a:lvl4pPr>
      <a:lvl5pPr algn="ctr" rtl="0" eaLnBrk="1" fontAlgn="base" hangingPunct="1">
        <a:spcBef>
          <a:spcPct val="0"/>
        </a:spcBef>
        <a:spcAft>
          <a:spcPct val="0"/>
        </a:spcAft>
        <a:defRPr sz="4400">
          <a:solidFill>
            <a:schemeClr val="tx2"/>
          </a:solidFill>
          <a:latin typeface="Arial" charset="0"/>
          <a:ea typeface="ＭＳ Ｐゴシック" pitchFamily="48" charset="-128"/>
        </a:defRPr>
      </a:lvl5pPr>
      <a:lvl6pPr marL="457200" algn="ctr" rtl="0" eaLnBrk="1" fontAlgn="base" hangingPunct="1">
        <a:spcBef>
          <a:spcPct val="0"/>
        </a:spcBef>
        <a:spcAft>
          <a:spcPct val="0"/>
        </a:spcAft>
        <a:defRPr sz="4400">
          <a:solidFill>
            <a:schemeClr val="tx2"/>
          </a:solidFill>
          <a:latin typeface="Arial" charset="0"/>
          <a:ea typeface="ＭＳ Ｐゴシック" pitchFamily="48" charset="-128"/>
        </a:defRPr>
      </a:lvl6pPr>
      <a:lvl7pPr marL="914400" algn="ctr" rtl="0" eaLnBrk="1" fontAlgn="base" hangingPunct="1">
        <a:spcBef>
          <a:spcPct val="0"/>
        </a:spcBef>
        <a:spcAft>
          <a:spcPct val="0"/>
        </a:spcAft>
        <a:defRPr sz="4400">
          <a:solidFill>
            <a:schemeClr val="tx2"/>
          </a:solidFill>
          <a:latin typeface="Arial" charset="0"/>
          <a:ea typeface="ＭＳ Ｐゴシック" pitchFamily="48" charset="-128"/>
        </a:defRPr>
      </a:lvl7pPr>
      <a:lvl8pPr marL="1371600" algn="ctr" rtl="0" eaLnBrk="1" fontAlgn="base" hangingPunct="1">
        <a:spcBef>
          <a:spcPct val="0"/>
        </a:spcBef>
        <a:spcAft>
          <a:spcPct val="0"/>
        </a:spcAft>
        <a:defRPr sz="4400">
          <a:solidFill>
            <a:schemeClr val="tx2"/>
          </a:solidFill>
          <a:latin typeface="Arial" charset="0"/>
          <a:ea typeface="ＭＳ Ｐゴシック" pitchFamily="48" charset="-128"/>
        </a:defRPr>
      </a:lvl8pPr>
      <a:lvl9pPr marL="1828800" algn="ctr" rtl="0" eaLnBrk="1" fontAlgn="base" hangingPunct="1">
        <a:spcBef>
          <a:spcPct val="0"/>
        </a:spcBef>
        <a:spcAft>
          <a:spcPct val="0"/>
        </a:spcAft>
        <a:defRPr sz="4400">
          <a:solidFill>
            <a:schemeClr val="tx2"/>
          </a:solidFill>
          <a:latin typeface="Arial" charset="0"/>
          <a:ea typeface="ＭＳ Ｐゴシック" pitchFamily="48" charset="-128"/>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hyperlink" Target="http://www.iftach.org/procomp/2012/Revised%20Worksheets%20A-P%20January%202012.pdf" TargetMode="External"/><Relationship Id="rId2" Type="http://schemas.openxmlformats.org/officeDocument/2006/relationships/hyperlink" Target="http://www.iftach.org/procomp/2011/Review%20Guide%20Ratified%20August%202011%20including%20Worksheet%20L.pdf" TargetMode="Externa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hyperlink" Target="http://c.ymcdn.com/sites/www.irponline.org/resource/resmgr/resources_&amp;_services/comp_guide_att_2013-2.pdf" TargetMode="External"/><Relationship Id="rId2" Type="http://schemas.openxmlformats.org/officeDocument/2006/relationships/hyperlink" Target="http://c.ymcdn.com/sites/www.irponline.org/resource/resmgr/resources_&amp;_services/comp_guide_2013.pdf" TargetMode="Externa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990600"/>
            <a:ext cx="7772400" cy="1470025"/>
          </a:xfrm>
        </p:spPr>
        <p:txBody>
          <a:bodyPr/>
          <a:lstStyle/>
          <a:p>
            <a:r>
              <a:rPr lang="en-US" dirty="0" smtClean="0"/>
              <a:t>Managing for Compliance</a:t>
            </a:r>
          </a:p>
        </p:txBody>
      </p:sp>
      <p:sp>
        <p:nvSpPr>
          <p:cNvPr id="2051" name="Rectangle 3"/>
          <p:cNvSpPr>
            <a:spLocks noGrp="1" noChangeArrowheads="1"/>
          </p:cNvSpPr>
          <p:nvPr>
            <p:ph type="subTitle" idx="1"/>
          </p:nvPr>
        </p:nvSpPr>
        <p:spPr>
          <a:xfrm>
            <a:off x="228600" y="2286000"/>
            <a:ext cx="8686800" cy="4267200"/>
          </a:xfrm>
        </p:spPr>
        <p:txBody>
          <a:bodyPr/>
          <a:lstStyle/>
          <a:p>
            <a:r>
              <a:rPr lang="en-US" dirty="0" smtClean="0"/>
              <a:t>IFTA/IRP Compliance/Peer Reviews</a:t>
            </a:r>
          </a:p>
          <a:p>
            <a:r>
              <a:rPr lang="en-US" dirty="0" smtClean="0"/>
              <a:t>Guide to Preparing for Reviews</a:t>
            </a:r>
          </a:p>
          <a:p>
            <a:endParaRPr lang="en-US" dirty="0" smtClean="0"/>
          </a:p>
          <a:p>
            <a:r>
              <a:rPr lang="en-US" sz="4000" b="1" dirty="0" smtClean="0">
                <a:solidFill>
                  <a:schemeClr val="accent2">
                    <a:lumMod val="60000"/>
                    <a:lumOff val="40000"/>
                  </a:schemeClr>
                </a:solidFill>
              </a:rPr>
              <a:t>“What You Need to Know”</a:t>
            </a:r>
            <a:endParaRPr lang="en-US" sz="4000" dirty="0" smtClean="0"/>
          </a:p>
          <a:p>
            <a:endParaRPr lang="en-US" b="1" dirty="0">
              <a:solidFill>
                <a:schemeClr val="accent2">
                  <a:lumMod val="60000"/>
                  <a:lumOff val="40000"/>
                </a:schemeClr>
              </a:solidFill>
            </a:endParaRPr>
          </a:p>
          <a:p>
            <a:r>
              <a:rPr lang="en-US" b="1" dirty="0" smtClean="0"/>
              <a:t>Betsy McCabe (NV)</a:t>
            </a:r>
          </a:p>
          <a:p>
            <a:r>
              <a:rPr lang="en-US" b="1" dirty="0" smtClean="0"/>
              <a:t>Chester Cook (GA)</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IFTA Compliance Review</a:t>
            </a:r>
          </a:p>
        </p:txBody>
      </p:sp>
      <p:sp>
        <p:nvSpPr>
          <p:cNvPr id="4" name="Content Placeholder 2"/>
          <p:cNvSpPr>
            <a:spLocks noGrp="1"/>
          </p:cNvSpPr>
          <p:nvPr>
            <p:ph idx="1"/>
          </p:nvPr>
        </p:nvSpPr>
        <p:spPr/>
        <p:txBody>
          <a:bodyPr/>
          <a:lstStyle/>
          <a:p>
            <a:pPr marL="0" indent="0">
              <a:buNone/>
            </a:pPr>
            <a:r>
              <a:rPr lang="en-US" dirty="0" smtClean="0"/>
              <a:t>Worksheet “J.2”</a:t>
            </a:r>
          </a:p>
          <a:p>
            <a:r>
              <a:rPr lang="en-US" dirty="0" smtClean="0"/>
              <a:t>Transmittals	</a:t>
            </a:r>
          </a:p>
          <a:p>
            <a:pPr lvl="1"/>
            <a:r>
              <a:rPr lang="en-US" dirty="0" smtClean="0"/>
              <a:t>A690.400 - </a:t>
            </a:r>
            <a:r>
              <a:rPr lang="en-US" dirty="0"/>
              <a:t>Audit results are transmitted to member jurisdictions with monthly transmittals </a:t>
            </a:r>
            <a:endParaRPr lang="en-US" dirty="0" smtClean="0"/>
          </a:p>
          <a:p>
            <a:pPr lvl="1"/>
            <a:r>
              <a:rPr lang="en-US" dirty="0" smtClean="0"/>
              <a:t>P1060 - </a:t>
            </a:r>
            <a:r>
              <a:rPr lang="en-US" dirty="0"/>
              <a:t>Jurisdiction properly transmits funds to other member jurisdictions according to the payment option </a:t>
            </a:r>
            <a:r>
              <a:rPr lang="en-US" dirty="0" smtClean="0"/>
              <a:t>chosen</a:t>
            </a:r>
          </a:p>
          <a:p>
            <a:pPr marL="457200" lvl="1" indent="0">
              <a:buNone/>
            </a:pPr>
            <a:r>
              <a:rPr lang="en-US" dirty="0"/>
              <a:t>	</a:t>
            </a:r>
            <a:r>
              <a:rPr lang="en-US" dirty="0" smtClean="0"/>
              <a:t>	Option 1 or Option 2</a:t>
            </a:r>
          </a:p>
        </p:txBody>
      </p:sp>
    </p:spTree>
    <p:extLst>
      <p:ext uri="{BB962C8B-B14F-4D97-AF65-F5344CB8AC3E}">
        <p14:creationId xmlns:p14="http://schemas.microsoft.com/office/powerpoint/2010/main" val="8979147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IFTA Compliance Review</a:t>
            </a:r>
          </a:p>
        </p:txBody>
      </p:sp>
      <p:sp>
        <p:nvSpPr>
          <p:cNvPr id="4" name="Content Placeholder 2"/>
          <p:cNvSpPr>
            <a:spLocks noGrp="1"/>
          </p:cNvSpPr>
          <p:nvPr>
            <p:ph idx="1"/>
          </p:nvPr>
        </p:nvSpPr>
        <p:spPr>
          <a:xfrm>
            <a:off x="685800" y="1066800"/>
            <a:ext cx="7772400" cy="4378325"/>
          </a:xfrm>
        </p:spPr>
        <p:txBody>
          <a:bodyPr/>
          <a:lstStyle/>
          <a:p>
            <a:pPr marL="0" indent="0">
              <a:buNone/>
            </a:pPr>
            <a:r>
              <a:rPr lang="en-US" dirty="0" smtClean="0"/>
              <a:t>Worksheet “K” - Auditors</a:t>
            </a:r>
          </a:p>
          <a:p>
            <a:r>
              <a:rPr lang="en-US" sz="2400" b="1" dirty="0" smtClean="0"/>
              <a:t>A210.100 - </a:t>
            </a:r>
            <a:r>
              <a:rPr lang="en-US" sz="2400" dirty="0" smtClean="0"/>
              <a:t>IFTA </a:t>
            </a:r>
            <a:r>
              <a:rPr lang="en-US" sz="2400" dirty="0"/>
              <a:t>auditors have adequate technical training and </a:t>
            </a:r>
            <a:r>
              <a:rPr lang="en-US" sz="2400" dirty="0" smtClean="0"/>
              <a:t>proficiency</a:t>
            </a:r>
            <a:endParaRPr lang="en-US" sz="2400" dirty="0"/>
          </a:p>
          <a:p>
            <a:r>
              <a:rPr lang="en-US" sz="2400" b="1" dirty="0" smtClean="0"/>
              <a:t>A410.100</a:t>
            </a:r>
            <a:r>
              <a:rPr lang="en-US" sz="2400" dirty="0" smtClean="0"/>
              <a:t> - Jurisdiction </a:t>
            </a:r>
            <a:r>
              <a:rPr lang="en-US" sz="2400" dirty="0"/>
              <a:t>auditors meet the qualifications of the jurisdiction's personnel guidelines  </a:t>
            </a:r>
          </a:p>
          <a:p>
            <a:r>
              <a:rPr lang="en-US" sz="2400" b="1" dirty="0" smtClean="0"/>
              <a:t>A410.200 - </a:t>
            </a:r>
            <a:r>
              <a:rPr lang="en-US" sz="2400" dirty="0" smtClean="0"/>
              <a:t>Jurisdiction's </a:t>
            </a:r>
            <a:r>
              <a:rPr lang="en-US" sz="2400" dirty="0"/>
              <a:t>audit and audit support staffs are properly trained in audit planning and audit procedures  </a:t>
            </a:r>
          </a:p>
          <a:p>
            <a:r>
              <a:rPr lang="en-US" sz="2400" b="1" dirty="0" smtClean="0"/>
              <a:t>A220.200 - </a:t>
            </a:r>
            <a:r>
              <a:rPr lang="en-US" sz="2400" dirty="0" smtClean="0"/>
              <a:t>Supervisory </a:t>
            </a:r>
            <a:r>
              <a:rPr lang="en-US" sz="2400" dirty="0"/>
              <a:t>follow-up and review of the auditor's procedures exists  </a:t>
            </a:r>
          </a:p>
        </p:txBody>
      </p:sp>
    </p:spTree>
    <p:extLst>
      <p:ext uri="{BB962C8B-B14F-4D97-AF65-F5344CB8AC3E}">
        <p14:creationId xmlns:p14="http://schemas.microsoft.com/office/powerpoint/2010/main" val="16483426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IFTA Compliance Review</a:t>
            </a:r>
          </a:p>
        </p:txBody>
      </p:sp>
      <p:sp>
        <p:nvSpPr>
          <p:cNvPr id="4" name="Content Placeholder 2"/>
          <p:cNvSpPr>
            <a:spLocks noGrp="1"/>
          </p:cNvSpPr>
          <p:nvPr>
            <p:ph idx="1"/>
          </p:nvPr>
        </p:nvSpPr>
        <p:spPr>
          <a:xfrm>
            <a:off x="685800" y="1371600"/>
            <a:ext cx="7772400" cy="4572000"/>
          </a:xfrm>
        </p:spPr>
        <p:txBody>
          <a:bodyPr/>
          <a:lstStyle/>
          <a:p>
            <a:pPr marL="0" indent="0">
              <a:buNone/>
            </a:pPr>
            <a:r>
              <a:rPr lang="en-US" dirty="0" smtClean="0"/>
              <a:t>Worksheet “K” – Auditors continued</a:t>
            </a:r>
          </a:p>
          <a:p>
            <a:endParaRPr lang="en-US" sz="1200" dirty="0"/>
          </a:p>
          <a:p>
            <a:r>
              <a:rPr lang="en-US" sz="2400" b="1" dirty="0"/>
              <a:t>A210.200 - </a:t>
            </a:r>
            <a:r>
              <a:rPr lang="en-US" sz="2400" dirty="0"/>
              <a:t>In all matters relating to an audit assignment, an independence in mental attitude is maintained by the jurisdiction's auditors  </a:t>
            </a:r>
            <a:endParaRPr lang="en-US" sz="2400" dirty="0" smtClean="0"/>
          </a:p>
          <a:p>
            <a:pPr marL="0" indent="0">
              <a:buNone/>
            </a:pPr>
            <a:endParaRPr lang="en-US" sz="2400" dirty="0"/>
          </a:p>
          <a:p>
            <a:r>
              <a:rPr lang="en-US" sz="2400" b="1" dirty="0" smtClean="0"/>
              <a:t>A210.300 - </a:t>
            </a:r>
            <a:r>
              <a:rPr lang="en-US" sz="2400" dirty="0" smtClean="0"/>
              <a:t>Due </a:t>
            </a:r>
            <a:r>
              <a:rPr lang="en-US" sz="2400" dirty="0"/>
              <a:t>professional care is exercised in performing an audit and in preparing an audit report </a:t>
            </a:r>
            <a:r>
              <a:rPr lang="en-US" sz="2400" b="1" dirty="0"/>
              <a:t> </a:t>
            </a:r>
            <a:endParaRPr lang="en-US" sz="2400" b="1" dirty="0" smtClean="0"/>
          </a:p>
          <a:p>
            <a:endParaRPr lang="en-US" sz="2400" dirty="0"/>
          </a:p>
          <a:p>
            <a:r>
              <a:rPr lang="en-US" sz="2400" b="1" dirty="0" smtClean="0"/>
              <a:t>A420.100 - </a:t>
            </a:r>
            <a:r>
              <a:rPr lang="en-US" sz="2400" dirty="0" smtClean="0"/>
              <a:t>All </a:t>
            </a:r>
            <a:r>
              <a:rPr lang="en-US" sz="2400" dirty="0"/>
              <a:t>licensees are given equal consideration; no preferential treatment is given   </a:t>
            </a:r>
          </a:p>
          <a:p>
            <a:endParaRPr lang="en-US" dirty="0" smtClean="0"/>
          </a:p>
        </p:txBody>
      </p:sp>
    </p:spTree>
    <p:extLst>
      <p:ext uri="{BB962C8B-B14F-4D97-AF65-F5344CB8AC3E}">
        <p14:creationId xmlns:p14="http://schemas.microsoft.com/office/powerpoint/2010/main" val="6591343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IFTA Compliance Review</a:t>
            </a:r>
          </a:p>
        </p:txBody>
      </p:sp>
      <p:sp>
        <p:nvSpPr>
          <p:cNvPr id="4" name="Content Placeholder 2"/>
          <p:cNvSpPr>
            <a:spLocks noGrp="1"/>
          </p:cNvSpPr>
          <p:nvPr>
            <p:ph idx="1"/>
          </p:nvPr>
        </p:nvSpPr>
        <p:spPr/>
        <p:txBody>
          <a:bodyPr/>
          <a:lstStyle/>
          <a:p>
            <a:pPr marL="0" indent="0">
              <a:buNone/>
            </a:pPr>
            <a:r>
              <a:rPr lang="en-US" dirty="0" smtClean="0"/>
              <a:t>Worksheet “K” – Auditors continued</a:t>
            </a:r>
          </a:p>
          <a:p>
            <a:endParaRPr lang="en-US" sz="1200" dirty="0"/>
          </a:p>
          <a:p>
            <a:r>
              <a:rPr lang="en-US" sz="2400" b="1" dirty="0"/>
              <a:t>A420.300</a:t>
            </a:r>
            <a:r>
              <a:rPr lang="en-US" sz="2400" dirty="0"/>
              <a:t> - All licensees are audited under a uniform program unless special circumstances dictate </a:t>
            </a:r>
            <a:r>
              <a:rPr lang="en-US" sz="2400" dirty="0" smtClean="0"/>
              <a:t>otherwise</a:t>
            </a:r>
          </a:p>
          <a:p>
            <a:endParaRPr lang="en-US" sz="2400" dirty="0"/>
          </a:p>
          <a:p>
            <a:r>
              <a:rPr lang="en-US" sz="2400" b="1" dirty="0" smtClean="0"/>
              <a:t>A420.200 - </a:t>
            </a:r>
            <a:r>
              <a:rPr lang="en-US" sz="2400" dirty="0" smtClean="0"/>
              <a:t>Each </a:t>
            </a:r>
            <a:r>
              <a:rPr lang="en-US" sz="2400" dirty="0"/>
              <a:t>member jurisdiction is given equal consideration in an audit </a:t>
            </a:r>
            <a:endParaRPr lang="en-US" sz="2400" dirty="0" smtClean="0"/>
          </a:p>
          <a:p>
            <a:pPr marL="0" indent="0">
              <a:buNone/>
            </a:pPr>
            <a:endParaRPr lang="en-US" sz="2400" dirty="0" smtClean="0"/>
          </a:p>
          <a:p>
            <a:r>
              <a:rPr lang="en-US" sz="2400" dirty="0"/>
              <a:t> </a:t>
            </a:r>
            <a:r>
              <a:rPr lang="en-US" sz="2400" b="1" dirty="0" smtClean="0"/>
              <a:t>A410.400 - </a:t>
            </a:r>
            <a:r>
              <a:rPr lang="en-US" sz="2400" dirty="0" smtClean="0"/>
              <a:t>Auditors </a:t>
            </a:r>
            <a:r>
              <a:rPr lang="en-US" sz="2400" dirty="0"/>
              <a:t>are allowed to discuss any discrepancies with a licensee  </a:t>
            </a:r>
            <a:r>
              <a:rPr lang="en-US" sz="1200" dirty="0"/>
              <a:t>	</a:t>
            </a:r>
            <a:endParaRPr lang="en-US" dirty="0" smtClean="0"/>
          </a:p>
        </p:txBody>
      </p:sp>
    </p:spTree>
    <p:extLst>
      <p:ext uri="{BB962C8B-B14F-4D97-AF65-F5344CB8AC3E}">
        <p14:creationId xmlns:p14="http://schemas.microsoft.com/office/powerpoint/2010/main" val="11296656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IFTA Compliance Review</a:t>
            </a:r>
          </a:p>
        </p:txBody>
      </p:sp>
      <p:sp>
        <p:nvSpPr>
          <p:cNvPr id="3" name="Content Placeholder 2"/>
          <p:cNvSpPr>
            <a:spLocks noGrp="1"/>
          </p:cNvSpPr>
          <p:nvPr>
            <p:ph idx="1"/>
          </p:nvPr>
        </p:nvSpPr>
        <p:spPr>
          <a:xfrm>
            <a:off x="304800" y="1066800"/>
            <a:ext cx="8686800" cy="4378325"/>
          </a:xfrm>
        </p:spPr>
        <p:txBody>
          <a:bodyPr/>
          <a:lstStyle/>
          <a:p>
            <a:pPr marL="0" indent="0">
              <a:buNone/>
            </a:pPr>
            <a:r>
              <a:rPr lang="en-US" dirty="0"/>
              <a:t>Worksheet </a:t>
            </a:r>
            <a:r>
              <a:rPr lang="en-US" dirty="0" smtClean="0"/>
              <a:t>“M” </a:t>
            </a:r>
            <a:r>
              <a:rPr lang="en-US" dirty="0"/>
              <a:t>– </a:t>
            </a:r>
            <a:r>
              <a:rPr lang="en-US" dirty="0" smtClean="0"/>
              <a:t>Audit Procedures</a:t>
            </a:r>
            <a:endParaRPr lang="en-US" sz="1600" dirty="0"/>
          </a:p>
          <a:p>
            <a:endParaRPr lang="en-US" sz="1400" dirty="0" smtClean="0"/>
          </a:p>
          <a:p>
            <a:r>
              <a:rPr lang="en-US" sz="1800" dirty="0" smtClean="0"/>
              <a:t>The </a:t>
            </a:r>
            <a:r>
              <a:rPr lang="en-US" sz="1800" dirty="0"/>
              <a:t>audit was conducted on a sampling basis, unless a specific situation dictated otherwise  </a:t>
            </a:r>
            <a:r>
              <a:rPr lang="en-US" sz="1800" b="1" dirty="0" smtClean="0"/>
              <a:t>A530</a:t>
            </a:r>
          </a:p>
          <a:p>
            <a:pPr marL="0" indent="0">
              <a:buNone/>
            </a:pPr>
            <a:endParaRPr lang="en-US" sz="1800" dirty="0"/>
          </a:p>
          <a:p>
            <a:r>
              <a:rPr lang="en-US" sz="1800" dirty="0"/>
              <a:t>Sample period(s) selected are representative of the licensee's operations  </a:t>
            </a:r>
            <a:r>
              <a:rPr lang="en-US" sz="1800" b="1" dirty="0" smtClean="0"/>
              <a:t>A530.100</a:t>
            </a:r>
          </a:p>
          <a:p>
            <a:pPr marL="0" indent="0">
              <a:buNone/>
            </a:pPr>
            <a:endParaRPr lang="en-US" sz="1800" dirty="0"/>
          </a:p>
          <a:p>
            <a:r>
              <a:rPr lang="en-US" sz="1800" dirty="0"/>
              <a:t>Auditors, through inquiry and observation, </a:t>
            </a:r>
            <a:r>
              <a:rPr lang="en-US" sz="1800" dirty="0" smtClean="0"/>
              <a:t>determined </a:t>
            </a:r>
            <a:r>
              <a:rPr lang="en-US" sz="1800" dirty="0"/>
              <a:t>the licensee's prescribed policies and procedures. (An auditor normally documents his understanding in his work papers by completing a questionnaire designed for this purpose, or by diagramming or describing the flow of transactions in flowchart or narrative form) </a:t>
            </a:r>
            <a:r>
              <a:rPr lang="en-US" sz="1800" b="1" dirty="0" smtClean="0"/>
              <a:t>A640.100</a:t>
            </a:r>
          </a:p>
          <a:p>
            <a:pPr marL="0" indent="0">
              <a:buNone/>
            </a:pPr>
            <a:endParaRPr lang="en-US" sz="1800" dirty="0"/>
          </a:p>
          <a:p>
            <a:r>
              <a:rPr lang="en-US" sz="1800" dirty="0"/>
              <a:t>The auditors reviewed the licensee's accounting system </a:t>
            </a:r>
            <a:r>
              <a:rPr lang="en-US" sz="1800" b="1" dirty="0"/>
              <a:t>A640.100</a:t>
            </a:r>
            <a:endParaRPr lang="en-US" sz="1800" dirty="0"/>
          </a:p>
          <a:p>
            <a:pPr marL="0" indent="0">
              <a:buNone/>
            </a:pPr>
            <a:endParaRPr lang="en-US" sz="1800" dirty="0"/>
          </a:p>
          <a:p>
            <a:endParaRPr lang="en-US" dirty="0"/>
          </a:p>
        </p:txBody>
      </p:sp>
    </p:spTree>
    <p:extLst>
      <p:ext uri="{BB962C8B-B14F-4D97-AF65-F5344CB8AC3E}">
        <p14:creationId xmlns:p14="http://schemas.microsoft.com/office/powerpoint/2010/main" val="13949110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IFTA Compliance Review</a:t>
            </a:r>
          </a:p>
        </p:txBody>
      </p:sp>
      <p:sp>
        <p:nvSpPr>
          <p:cNvPr id="4" name="Content Placeholder 2"/>
          <p:cNvSpPr>
            <a:spLocks noGrp="1"/>
          </p:cNvSpPr>
          <p:nvPr>
            <p:ph idx="1"/>
          </p:nvPr>
        </p:nvSpPr>
        <p:spPr>
          <a:xfrm>
            <a:off x="228600" y="914400"/>
            <a:ext cx="8686800" cy="4378325"/>
          </a:xfrm>
        </p:spPr>
        <p:txBody>
          <a:bodyPr/>
          <a:lstStyle/>
          <a:p>
            <a:pPr marL="0" indent="0">
              <a:buNone/>
            </a:pPr>
            <a:r>
              <a:rPr lang="en-US" dirty="0"/>
              <a:t>Worksheet </a:t>
            </a:r>
            <a:r>
              <a:rPr lang="en-US" dirty="0" smtClean="0"/>
              <a:t>“M” </a:t>
            </a:r>
            <a:r>
              <a:rPr lang="en-US" dirty="0"/>
              <a:t>– </a:t>
            </a:r>
            <a:r>
              <a:rPr lang="en-US" dirty="0" smtClean="0"/>
              <a:t>Audit Procedures</a:t>
            </a:r>
            <a:endParaRPr lang="en-US" sz="1600" dirty="0"/>
          </a:p>
          <a:p>
            <a:pPr marL="0" indent="0">
              <a:buNone/>
            </a:pPr>
            <a:endParaRPr lang="en-US" sz="1400" dirty="0" smtClean="0"/>
          </a:p>
          <a:p>
            <a:r>
              <a:rPr lang="en-US" sz="1800" dirty="0"/>
              <a:t>Auditors identified the records that the licensee keeps to support his returns  </a:t>
            </a:r>
            <a:r>
              <a:rPr lang="en-US" sz="1800" b="1" dirty="0" smtClean="0"/>
              <a:t>A640.100.015</a:t>
            </a:r>
            <a:endParaRPr lang="en-US" sz="1800" dirty="0"/>
          </a:p>
          <a:p>
            <a:endParaRPr lang="en-US" sz="1800" dirty="0"/>
          </a:p>
          <a:p>
            <a:r>
              <a:rPr lang="en-US" sz="1800" dirty="0"/>
              <a:t>Auditors determined if there had been changes in the licensee's accounting procedures or operations during the audit period  </a:t>
            </a:r>
            <a:r>
              <a:rPr lang="en-US" sz="1800" b="1" dirty="0"/>
              <a:t>A640.100.005</a:t>
            </a:r>
            <a:endParaRPr lang="en-US" sz="1800" dirty="0"/>
          </a:p>
          <a:p>
            <a:pPr marL="0" indent="0">
              <a:buNone/>
            </a:pPr>
            <a:endParaRPr lang="en-US" sz="1800" dirty="0"/>
          </a:p>
          <a:p>
            <a:r>
              <a:rPr lang="en-US" sz="1800" dirty="0"/>
              <a:t>Audit was conducted on behalf of all member jurisdictions  </a:t>
            </a:r>
            <a:r>
              <a:rPr lang="en-US" sz="1800" b="1" dirty="0"/>
              <a:t>R1310</a:t>
            </a:r>
            <a:endParaRPr lang="en-US" sz="1800" dirty="0"/>
          </a:p>
          <a:p>
            <a:pPr marL="0" indent="0">
              <a:buNone/>
            </a:pPr>
            <a:endParaRPr lang="en-US" sz="1800" dirty="0"/>
          </a:p>
          <a:p>
            <a:r>
              <a:rPr lang="en-US" sz="1800" dirty="0"/>
              <a:t>Receipts for tax-paid purchases that have been altered or indicate erasures are not accepted </a:t>
            </a:r>
            <a:r>
              <a:rPr lang="en-US" sz="1800" dirty="0" smtClean="0"/>
              <a:t>without demonstration </a:t>
            </a:r>
            <a:r>
              <a:rPr lang="en-US" sz="1800" dirty="0"/>
              <a:t>from the licensee that the receipt is valid. </a:t>
            </a:r>
            <a:r>
              <a:rPr lang="en-US" sz="1800" b="1" dirty="0"/>
              <a:t>P570.200</a:t>
            </a:r>
            <a:endParaRPr lang="en-US" sz="1800" dirty="0"/>
          </a:p>
          <a:p>
            <a:pPr marL="0" indent="0">
              <a:buNone/>
            </a:pPr>
            <a:endParaRPr lang="en-US" sz="1800" dirty="0"/>
          </a:p>
          <a:p>
            <a:r>
              <a:rPr lang="en-US" sz="1800" dirty="0"/>
              <a:t>If tax paid fuel documentation was unavailable, all claims for tax paid fuel were disallowed </a:t>
            </a:r>
            <a:r>
              <a:rPr lang="en-US" sz="1800" b="1" dirty="0"/>
              <a:t>A550.200</a:t>
            </a:r>
            <a:endParaRPr lang="en-US" sz="1800" dirty="0"/>
          </a:p>
          <a:p>
            <a:pPr marL="0" indent="0">
              <a:buNone/>
            </a:pPr>
            <a:endParaRPr lang="en-US" sz="1800" dirty="0"/>
          </a:p>
          <a:p>
            <a:endParaRPr lang="en-US" dirty="0"/>
          </a:p>
        </p:txBody>
      </p:sp>
    </p:spTree>
    <p:extLst>
      <p:ext uri="{BB962C8B-B14F-4D97-AF65-F5344CB8AC3E}">
        <p14:creationId xmlns:p14="http://schemas.microsoft.com/office/powerpoint/2010/main" val="31484570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IFTA Compliance Review</a:t>
            </a:r>
          </a:p>
        </p:txBody>
      </p:sp>
      <p:sp>
        <p:nvSpPr>
          <p:cNvPr id="4" name="Content Placeholder 2"/>
          <p:cNvSpPr>
            <a:spLocks noGrp="1"/>
          </p:cNvSpPr>
          <p:nvPr>
            <p:ph idx="1"/>
          </p:nvPr>
        </p:nvSpPr>
        <p:spPr>
          <a:xfrm>
            <a:off x="228600" y="838200"/>
            <a:ext cx="8763000" cy="4378325"/>
          </a:xfrm>
        </p:spPr>
        <p:txBody>
          <a:bodyPr/>
          <a:lstStyle/>
          <a:p>
            <a:pPr marL="0" indent="0">
              <a:buNone/>
            </a:pPr>
            <a:r>
              <a:rPr lang="en-US" dirty="0"/>
              <a:t>Worksheet </a:t>
            </a:r>
            <a:r>
              <a:rPr lang="en-US" dirty="0" smtClean="0"/>
              <a:t>“M” </a:t>
            </a:r>
            <a:r>
              <a:rPr lang="en-US" dirty="0"/>
              <a:t>– </a:t>
            </a:r>
            <a:r>
              <a:rPr lang="en-US" dirty="0" smtClean="0"/>
              <a:t>Audit Procedures</a:t>
            </a:r>
            <a:endParaRPr lang="en-US" sz="1600" dirty="0"/>
          </a:p>
          <a:p>
            <a:pPr marL="0" indent="0">
              <a:buNone/>
            </a:pPr>
            <a:endParaRPr lang="en-US" sz="1400" dirty="0" smtClean="0"/>
          </a:p>
          <a:p>
            <a:r>
              <a:rPr lang="en-US" sz="1800" dirty="0"/>
              <a:t>The auditor made any reasonable attempt to verify distance  </a:t>
            </a:r>
            <a:r>
              <a:rPr lang="en-US" sz="1800" b="1" dirty="0"/>
              <a:t>A540.300</a:t>
            </a:r>
            <a:endParaRPr lang="en-US" sz="1800" dirty="0"/>
          </a:p>
          <a:p>
            <a:pPr marL="0" indent="0">
              <a:buNone/>
            </a:pPr>
            <a:endParaRPr lang="en-US" sz="1800" dirty="0"/>
          </a:p>
          <a:p>
            <a:r>
              <a:rPr lang="en-US" sz="1800" dirty="0"/>
              <a:t>If the auditor was unable to determine any reasonable method to assign or allocate unreported miles/kilometers, unreported miles/kilometers were assigned to all jurisdictions on the basis of each jurisdiction’s audited percentage of total miles/kilometers.  </a:t>
            </a:r>
            <a:r>
              <a:rPr lang="en-US" sz="1800" b="1" dirty="0"/>
              <a:t>A520</a:t>
            </a:r>
            <a:endParaRPr lang="en-US" sz="1800" dirty="0"/>
          </a:p>
          <a:p>
            <a:pPr marL="0" indent="0">
              <a:buNone/>
            </a:pPr>
            <a:endParaRPr lang="en-US" sz="1800" dirty="0"/>
          </a:p>
          <a:p>
            <a:r>
              <a:rPr lang="en-US" sz="1800" dirty="0"/>
              <a:t>In the absence of adequate records, 4 m.p.g. was used unless substantial evidence exists to the contrary. </a:t>
            </a:r>
            <a:r>
              <a:rPr lang="en-US" sz="1800" b="1" dirty="0"/>
              <a:t>A550.100</a:t>
            </a:r>
            <a:endParaRPr lang="en-US" sz="1800" dirty="0"/>
          </a:p>
          <a:p>
            <a:pPr marL="0" indent="0">
              <a:buNone/>
            </a:pPr>
            <a:endParaRPr lang="en-US" sz="1800" dirty="0"/>
          </a:p>
          <a:p>
            <a:r>
              <a:rPr lang="en-US" sz="1800" dirty="0"/>
              <a:t>Audit documentation accomplishes the following: </a:t>
            </a:r>
            <a:r>
              <a:rPr lang="en-US" sz="1800" b="1" dirty="0"/>
              <a:t>A670</a:t>
            </a:r>
            <a:endParaRPr lang="en-US" sz="1800" dirty="0"/>
          </a:p>
          <a:p>
            <a:pPr marL="0" indent="0">
              <a:buNone/>
            </a:pPr>
            <a:endParaRPr lang="en-US" sz="1800" dirty="0"/>
          </a:p>
          <a:p>
            <a:r>
              <a:rPr lang="en-US" sz="1800" dirty="0"/>
              <a:t>Communicates the results of the audit, showing adjusted distance, fuel and monetary results </a:t>
            </a:r>
            <a:r>
              <a:rPr lang="en-US" sz="1800" b="1" dirty="0"/>
              <a:t>A670.100</a:t>
            </a:r>
            <a:endParaRPr lang="en-US" sz="1800" dirty="0"/>
          </a:p>
          <a:p>
            <a:pPr marL="0" indent="0">
              <a:buNone/>
            </a:pPr>
            <a:endParaRPr lang="en-US" sz="1800" dirty="0"/>
          </a:p>
          <a:p>
            <a:endParaRPr lang="en-US" dirty="0"/>
          </a:p>
        </p:txBody>
      </p:sp>
    </p:spTree>
    <p:extLst>
      <p:ext uri="{BB962C8B-B14F-4D97-AF65-F5344CB8AC3E}">
        <p14:creationId xmlns:p14="http://schemas.microsoft.com/office/powerpoint/2010/main" val="30670110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IFTA Compliance Review</a:t>
            </a:r>
          </a:p>
        </p:txBody>
      </p:sp>
      <p:sp>
        <p:nvSpPr>
          <p:cNvPr id="3" name="Content Placeholder 2"/>
          <p:cNvSpPr>
            <a:spLocks noGrp="1"/>
          </p:cNvSpPr>
          <p:nvPr>
            <p:ph idx="1"/>
          </p:nvPr>
        </p:nvSpPr>
        <p:spPr/>
        <p:txBody>
          <a:bodyPr/>
          <a:lstStyle/>
          <a:p>
            <a:r>
              <a:rPr lang="en-US" sz="2200" dirty="0"/>
              <a:t>Documents and justifies procedures conducted by the auditor </a:t>
            </a:r>
            <a:r>
              <a:rPr lang="en-US" sz="2200" b="1" dirty="0"/>
              <a:t>A670.200</a:t>
            </a:r>
            <a:endParaRPr lang="en-US" sz="2200" dirty="0"/>
          </a:p>
          <a:p>
            <a:pPr marL="0" indent="0">
              <a:buNone/>
            </a:pPr>
            <a:endParaRPr lang="en-US" sz="2200" dirty="0"/>
          </a:p>
          <a:p>
            <a:r>
              <a:rPr lang="en-US" sz="2200" dirty="0"/>
              <a:t>Indicates source of audit results (for example, audited fuel determined from retail purchase receipts) </a:t>
            </a:r>
            <a:r>
              <a:rPr lang="en-US" sz="2200" b="1" dirty="0"/>
              <a:t>A670.300</a:t>
            </a:r>
            <a:endParaRPr lang="en-US" sz="2200" dirty="0"/>
          </a:p>
          <a:p>
            <a:pPr marL="0" indent="0">
              <a:buNone/>
            </a:pPr>
            <a:endParaRPr lang="en-US" sz="2200" dirty="0"/>
          </a:p>
          <a:p>
            <a:r>
              <a:rPr lang="en-US" sz="2200" dirty="0"/>
              <a:t>Communicates suggestions and recommendations made to the licensee </a:t>
            </a:r>
            <a:r>
              <a:rPr lang="en-US" sz="2200" b="1" dirty="0"/>
              <a:t>A670.400</a:t>
            </a:r>
            <a:endParaRPr lang="en-US" sz="2200" dirty="0"/>
          </a:p>
          <a:p>
            <a:pPr marL="0" indent="0">
              <a:buNone/>
            </a:pPr>
            <a:r>
              <a:rPr lang="en-US" sz="2200" dirty="0" smtClean="0"/>
              <a:t> </a:t>
            </a:r>
          </a:p>
          <a:p>
            <a:r>
              <a:rPr lang="en-US" sz="2200" dirty="0" smtClean="0"/>
              <a:t>Clearly supports audit findings </a:t>
            </a:r>
            <a:r>
              <a:rPr lang="en-US" sz="2200" b="1" dirty="0" smtClean="0"/>
              <a:t>A670.500</a:t>
            </a:r>
            <a:endParaRPr lang="en-US" sz="2200" dirty="0" smtClean="0"/>
          </a:p>
          <a:p>
            <a:pPr marL="0" indent="0">
              <a:buNone/>
            </a:pPr>
            <a:endParaRPr lang="en-US" sz="1800" dirty="0"/>
          </a:p>
          <a:p>
            <a:pPr marL="0" indent="0">
              <a:buNone/>
            </a:pPr>
            <a:endParaRPr lang="en-US" sz="1800" dirty="0"/>
          </a:p>
          <a:p>
            <a:endParaRPr lang="en-US" sz="1800" dirty="0"/>
          </a:p>
        </p:txBody>
      </p:sp>
    </p:spTree>
    <p:extLst>
      <p:ext uri="{BB962C8B-B14F-4D97-AF65-F5344CB8AC3E}">
        <p14:creationId xmlns:p14="http://schemas.microsoft.com/office/powerpoint/2010/main" val="8851495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IFTA Compliance Review</a:t>
            </a:r>
          </a:p>
        </p:txBody>
      </p:sp>
      <p:sp>
        <p:nvSpPr>
          <p:cNvPr id="3" name="Content Placeholder 2"/>
          <p:cNvSpPr>
            <a:spLocks noGrp="1"/>
          </p:cNvSpPr>
          <p:nvPr>
            <p:ph idx="1"/>
          </p:nvPr>
        </p:nvSpPr>
        <p:spPr>
          <a:xfrm>
            <a:off x="228600" y="1371600"/>
            <a:ext cx="8686800" cy="4378325"/>
          </a:xfrm>
        </p:spPr>
        <p:txBody>
          <a:bodyPr/>
          <a:lstStyle/>
          <a:p>
            <a:r>
              <a:rPr lang="en-US" sz="2200" dirty="0"/>
              <a:t>The audit file contains at least the </a:t>
            </a:r>
            <a:r>
              <a:rPr lang="en-US" sz="2200" dirty="0" smtClean="0"/>
              <a:t>following: </a:t>
            </a:r>
            <a:r>
              <a:rPr lang="en-US" sz="2200" b="1" dirty="0" smtClean="0"/>
              <a:t>A680</a:t>
            </a:r>
            <a:endParaRPr lang="en-US" sz="2200" dirty="0"/>
          </a:p>
          <a:p>
            <a:pPr marL="0" indent="0">
              <a:buNone/>
            </a:pPr>
            <a:endParaRPr lang="en-US" sz="2200" dirty="0" smtClean="0"/>
          </a:p>
          <a:p>
            <a:pPr marL="0" indent="0">
              <a:buNone/>
            </a:pPr>
            <a:r>
              <a:rPr lang="en-US" sz="2200" dirty="0"/>
              <a:t>	</a:t>
            </a:r>
            <a:r>
              <a:rPr lang="en-US" sz="2200" u="sng" dirty="0" smtClean="0"/>
              <a:t>Schedules</a:t>
            </a:r>
            <a:r>
              <a:rPr lang="en-US" sz="2200" dirty="0"/>
              <a:t>: </a:t>
            </a:r>
            <a:r>
              <a:rPr lang="en-US" sz="2200" dirty="0" smtClean="0"/>
              <a:t>				</a:t>
            </a:r>
            <a:r>
              <a:rPr lang="en-US" sz="2200" b="1" dirty="0" smtClean="0"/>
              <a:t>A680.100</a:t>
            </a:r>
            <a:endParaRPr lang="en-US" sz="2200" dirty="0"/>
          </a:p>
          <a:p>
            <a:pPr marL="0" indent="0">
              <a:buNone/>
            </a:pPr>
            <a:r>
              <a:rPr lang="en-US" sz="2200" dirty="0"/>
              <a:t>	</a:t>
            </a:r>
            <a:r>
              <a:rPr lang="en-US" sz="2200" dirty="0" smtClean="0"/>
              <a:t>Summary </a:t>
            </a:r>
            <a:r>
              <a:rPr lang="en-US" sz="2200" dirty="0"/>
              <a:t>schedules  </a:t>
            </a:r>
            <a:r>
              <a:rPr lang="en-US" sz="2200" dirty="0" smtClean="0"/>
              <a:t>			</a:t>
            </a:r>
            <a:r>
              <a:rPr lang="en-US" sz="2200" b="1" dirty="0" smtClean="0"/>
              <a:t>A680.100.005</a:t>
            </a:r>
            <a:endParaRPr lang="en-US" sz="2200" dirty="0"/>
          </a:p>
          <a:p>
            <a:pPr marL="0" indent="0">
              <a:buNone/>
            </a:pPr>
            <a:r>
              <a:rPr lang="en-US" sz="2200" dirty="0" smtClean="0"/>
              <a:t>	Supplementary </a:t>
            </a:r>
            <a:r>
              <a:rPr lang="en-US" sz="2200" dirty="0"/>
              <a:t>schedules	</a:t>
            </a:r>
            <a:r>
              <a:rPr lang="en-US" sz="2200" dirty="0" smtClean="0"/>
              <a:t>	</a:t>
            </a:r>
            <a:r>
              <a:rPr lang="en-US" sz="2200" b="1" dirty="0" smtClean="0"/>
              <a:t>A680.100.010</a:t>
            </a:r>
            <a:endParaRPr lang="en-US" sz="2200" dirty="0"/>
          </a:p>
          <a:p>
            <a:pPr marL="0" indent="0">
              <a:buNone/>
            </a:pPr>
            <a:r>
              <a:rPr lang="en-US" sz="2200" dirty="0" smtClean="0"/>
              <a:t>	Support Documentation 		</a:t>
            </a:r>
            <a:r>
              <a:rPr lang="en-US" sz="2200" b="1" dirty="0" smtClean="0"/>
              <a:t>A680.200</a:t>
            </a:r>
            <a:endParaRPr lang="en-US" sz="2200" dirty="0"/>
          </a:p>
          <a:p>
            <a:pPr marL="0" indent="0">
              <a:buNone/>
            </a:pPr>
            <a:r>
              <a:rPr lang="en-US" sz="2200" dirty="0" smtClean="0"/>
              <a:t>	Detail </a:t>
            </a:r>
            <a:r>
              <a:rPr lang="en-US" sz="2200" dirty="0"/>
              <a:t>Information  </a:t>
            </a:r>
            <a:r>
              <a:rPr lang="en-US" sz="2200" dirty="0" smtClean="0"/>
              <a:t>			</a:t>
            </a:r>
            <a:r>
              <a:rPr lang="en-US" sz="2200" b="1" dirty="0" smtClean="0"/>
              <a:t>A680.200.005</a:t>
            </a:r>
            <a:endParaRPr lang="en-US" sz="2200" dirty="0"/>
          </a:p>
          <a:p>
            <a:pPr marL="0" indent="0">
              <a:buNone/>
            </a:pPr>
            <a:r>
              <a:rPr lang="en-US" sz="2200" dirty="0" smtClean="0"/>
              <a:t>	Listing </a:t>
            </a:r>
            <a:r>
              <a:rPr lang="en-US" sz="2200" dirty="0"/>
              <a:t>of Records Maintained  </a:t>
            </a:r>
            <a:r>
              <a:rPr lang="en-US" sz="2200" dirty="0" smtClean="0"/>
              <a:t>	</a:t>
            </a:r>
            <a:r>
              <a:rPr lang="en-US" sz="2200" b="1" dirty="0" smtClean="0"/>
              <a:t>A680.200.010</a:t>
            </a:r>
          </a:p>
          <a:p>
            <a:pPr marL="0" indent="0">
              <a:buNone/>
            </a:pPr>
            <a:endParaRPr lang="en-US" sz="2200" dirty="0"/>
          </a:p>
          <a:p>
            <a:r>
              <a:rPr lang="en-US" sz="2200" dirty="0"/>
              <a:t>A synopsis of opening and closing conference notes with licensee indicating date, and persons attending </a:t>
            </a:r>
            <a:r>
              <a:rPr lang="en-US" sz="2200" b="1" dirty="0"/>
              <a:t>A680.200.015</a:t>
            </a:r>
            <a:endParaRPr lang="en-US" sz="2200" dirty="0"/>
          </a:p>
          <a:p>
            <a:endParaRPr lang="en-US" dirty="0"/>
          </a:p>
        </p:txBody>
      </p:sp>
    </p:spTree>
    <p:extLst>
      <p:ext uri="{BB962C8B-B14F-4D97-AF65-F5344CB8AC3E}">
        <p14:creationId xmlns:p14="http://schemas.microsoft.com/office/powerpoint/2010/main" val="3986606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IFTA Compliance Review</a:t>
            </a:r>
          </a:p>
        </p:txBody>
      </p:sp>
      <p:sp>
        <p:nvSpPr>
          <p:cNvPr id="3" name="Content Placeholder 2"/>
          <p:cNvSpPr>
            <a:spLocks noGrp="1"/>
          </p:cNvSpPr>
          <p:nvPr>
            <p:ph idx="1"/>
          </p:nvPr>
        </p:nvSpPr>
        <p:spPr>
          <a:xfrm>
            <a:off x="152400" y="1143000"/>
            <a:ext cx="8915400" cy="4876800"/>
          </a:xfrm>
        </p:spPr>
        <p:txBody>
          <a:bodyPr/>
          <a:lstStyle/>
          <a:p>
            <a:r>
              <a:rPr lang="en-US" sz="1800" b="1" dirty="0"/>
              <a:t>Licensee Audit Report </a:t>
            </a:r>
            <a:r>
              <a:rPr lang="en-US" sz="1800" dirty="0"/>
              <a:t>contains </a:t>
            </a:r>
            <a:r>
              <a:rPr lang="en-US" sz="1800" u="sng" dirty="0"/>
              <a:t>at least</a:t>
            </a:r>
            <a:r>
              <a:rPr lang="en-US" sz="1800" dirty="0"/>
              <a:t> the following </a:t>
            </a:r>
            <a:r>
              <a:rPr lang="en-US" sz="1800" dirty="0" smtClean="0"/>
              <a:t>information:</a:t>
            </a:r>
          </a:p>
          <a:p>
            <a:pPr marL="0" indent="0">
              <a:buNone/>
            </a:pPr>
            <a:endParaRPr lang="en-US" sz="1800" dirty="0" smtClean="0"/>
          </a:p>
          <a:p>
            <a:pPr marL="0" indent="0">
              <a:buNone/>
            </a:pPr>
            <a:r>
              <a:rPr lang="en-US" sz="1800" dirty="0"/>
              <a:t>	</a:t>
            </a:r>
            <a:r>
              <a:rPr lang="en-US" sz="1800" dirty="0" smtClean="0"/>
              <a:t>Name </a:t>
            </a:r>
            <a:r>
              <a:rPr lang="en-US" sz="1800" dirty="0"/>
              <a:t>and address of licensee 	</a:t>
            </a:r>
            <a:r>
              <a:rPr lang="en-US" sz="1800" dirty="0" smtClean="0"/>
              <a:t>		</a:t>
            </a:r>
            <a:r>
              <a:rPr lang="en-US" sz="1800" b="1" dirty="0" smtClean="0"/>
              <a:t>A660.100.005</a:t>
            </a:r>
            <a:endParaRPr lang="en-US" sz="1800" dirty="0"/>
          </a:p>
          <a:p>
            <a:pPr marL="0" indent="0">
              <a:buNone/>
            </a:pPr>
            <a:r>
              <a:rPr lang="en-US" sz="1800" dirty="0" smtClean="0"/>
              <a:t>	Account </a:t>
            </a:r>
            <a:r>
              <a:rPr lang="en-US" sz="1800" dirty="0"/>
              <a:t>number 	</a:t>
            </a:r>
            <a:r>
              <a:rPr lang="en-US" sz="1800" dirty="0" smtClean="0"/>
              <a:t>				</a:t>
            </a:r>
            <a:r>
              <a:rPr lang="en-US" sz="1800" b="1" dirty="0" smtClean="0"/>
              <a:t>A660.100.010</a:t>
            </a:r>
            <a:endParaRPr lang="en-US" sz="1800" dirty="0"/>
          </a:p>
          <a:p>
            <a:pPr marL="0" indent="0">
              <a:buNone/>
            </a:pPr>
            <a:r>
              <a:rPr lang="en-US" sz="1800" dirty="0"/>
              <a:t>	</a:t>
            </a:r>
            <a:r>
              <a:rPr lang="en-US" sz="1800" dirty="0" smtClean="0"/>
              <a:t>Audit </a:t>
            </a:r>
            <a:r>
              <a:rPr lang="en-US" sz="1800" dirty="0"/>
              <a:t>period 	</a:t>
            </a:r>
            <a:r>
              <a:rPr lang="en-US" sz="1800" dirty="0" smtClean="0"/>
              <a:t>				</a:t>
            </a:r>
            <a:r>
              <a:rPr lang="en-US" sz="1800" b="1" dirty="0" smtClean="0"/>
              <a:t>A660.100.015</a:t>
            </a:r>
            <a:endParaRPr lang="en-US" sz="1800" dirty="0"/>
          </a:p>
          <a:p>
            <a:pPr marL="0" indent="0">
              <a:buNone/>
            </a:pPr>
            <a:r>
              <a:rPr lang="en-US" sz="1800" dirty="0"/>
              <a:t>	</a:t>
            </a:r>
            <a:r>
              <a:rPr lang="en-US" sz="1800" dirty="0" smtClean="0"/>
              <a:t>Types </a:t>
            </a:r>
            <a:r>
              <a:rPr lang="en-US" sz="1800" dirty="0"/>
              <a:t>of records audited 	</a:t>
            </a:r>
            <a:r>
              <a:rPr lang="en-US" sz="1800" dirty="0" smtClean="0"/>
              <a:t>			</a:t>
            </a:r>
            <a:r>
              <a:rPr lang="en-US" sz="1800" b="1" dirty="0" smtClean="0"/>
              <a:t>A660.100.020</a:t>
            </a:r>
            <a:endParaRPr lang="en-US" sz="1800" dirty="0"/>
          </a:p>
          <a:p>
            <a:pPr marL="0" indent="0">
              <a:buNone/>
            </a:pPr>
            <a:r>
              <a:rPr lang="en-US" sz="1800" dirty="0"/>
              <a:t>	</a:t>
            </a:r>
            <a:r>
              <a:rPr lang="en-US" sz="1800" dirty="0" smtClean="0"/>
              <a:t>Description </a:t>
            </a:r>
            <a:r>
              <a:rPr lang="en-US" sz="1800" dirty="0"/>
              <a:t>of audit techniques employed 	</a:t>
            </a:r>
            <a:r>
              <a:rPr lang="en-US" sz="1800" dirty="0" smtClean="0"/>
              <a:t>	</a:t>
            </a:r>
            <a:r>
              <a:rPr lang="en-US" sz="1800" b="1" dirty="0" smtClean="0"/>
              <a:t>A660.100.025</a:t>
            </a:r>
            <a:endParaRPr lang="en-US" sz="1800" dirty="0"/>
          </a:p>
          <a:p>
            <a:pPr marL="0" indent="0">
              <a:buNone/>
            </a:pPr>
            <a:r>
              <a:rPr lang="en-US" sz="1800" i="1" dirty="0"/>
              <a:t>	</a:t>
            </a:r>
            <a:r>
              <a:rPr lang="en-US" sz="1800" dirty="0" smtClean="0"/>
              <a:t>Net </a:t>
            </a:r>
            <a:r>
              <a:rPr lang="en-US" sz="1800" dirty="0"/>
              <a:t>distance adjustment	</a:t>
            </a:r>
            <a:r>
              <a:rPr lang="en-US" sz="1800" dirty="0" smtClean="0"/>
              <a:t>			</a:t>
            </a:r>
            <a:r>
              <a:rPr lang="en-US" sz="1800" b="1" dirty="0" smtClean="0"/>
              <a:t>A660.100.030</a:t>
            </a:r>
            <a:endParaRPr lang="en-US" sz="1800" dirty="0"/>
          </a:p>
          <a:p>
            <a:pPr marL="0" indent="0">
              <a:buNone/>
            </a:pPr>
            <a:r>
              <a:rPr lang="en-US" sz="1800" dirty="0"/>
              <a:t>	</a:t>
            </a:r>
            <a:r>
              <a:rPr lang="en-US" sz="1800" dirty="0" smtClean="0"/>
              <a:t>Net </a:t>
            </a:r>
            <a:r>
              <a:rPr lang="en-US" sz="1800" dirty="0"/>
              <a:t>tax paid fuel purchases adjustment	</a:t>
            </a:r>
            <a:r>
              <a:rPr lang="en-US" sz="1800" dirty="0" smtClean="0"/>
              <a:t>	</a:t>
            </a:r>
            <a:r>
              <a:rPr lang="en-US" sz="1800" b="1" dirty="0" smtClean="0"/>
              <a:t>A660.100.035</a:t>
            </a:r>
            <a:endParaRPr lang="en-US" sz="1800" dirty="0"/>
          </a:p>
          <a:p>
            <a:pPr marL="0" indent="0">
              <a:buNone/>
            </a:pPr>
            <a:r>
              <a:rPr lang="en-US" sz="1800" dirty="0"/>
              <a:t>	</a:t>
            </a:r>
            <a:r>
              <a:rPr lang="en-US" sz="1800" dirty="0" smtClean="0"/>
              <a:t>MPG/KPL </a:t>
            </a:r>
            <a:r>
              <a:rPr lang="en-US" sz="1800" dirty="0"/>
              <a:t>as reported	</a:t>
            </a:r>
            <a:r>
              <a:rPr lang="en-US" sz="1800" dirty="0" smtClean="0"/>
              <a:t>			</a:t>
            </a:r>
            <a:r>
              <a:rPr lang="en-US" sz="1800" b="1" dirty="0" smtClean="0"/>
              <a:t>A660.100.040</a:t>
            </a:r>
            <a:endParaRPr lang="en-US" sz="1800" dirty="0"/>
          </a:p>
          <a:p>
            <a:pPr marL="0" indent="0">
              <a:buNone/>
            </a:pPr>
            <a:r>
              <a:rPr lang="en-US" sz="1800" dirty="0"/>
              <a:t>	</a:t>
            </a:r>
            <a:r>
              <a:rPr lang="en-US" sz="1800" dirty="0" smtClean="0"/>
              <a:t>MPG </a:t>
            </a:r>
            <a:r>
              <a:rPr lang="en-US" sz="1800" dirty="0"/>
              <a:t>as result of audit	</a:t>
            </a:r>
            <a:r>
              <a:rPr lang="en-US" sz="1800" dirty="0" smtClean="0"/>
              <a:t>			</a:t>
            </a:r>
            <a:r>
              <a:rPr lang="en-US" sz="1800" b="1" dirty="0" smtClean="0"/>
              <a:t>A660.100.045</a:t>
            </a:r>
            <a:endParaRPr lang="en-US" sz="1800" dirty="0"/>
          </a:p>
          <a:p>
            <a:pPr marL="0" indent="0">
              <a:buNone/>
            </a:pPr>
            <a:r>
              <a:rPr lang="en-US" sz="1800" dirty="0"/>
              <a:t>	</a:t>
            </a:r>
            <a:r>
              <a:rPr lang="en-US" sz="1800" dirty="0" smtClean="0"/>
              <a:t>Net </a:t>
            </a:r>
            <a:r>
              <a:rPr lang="en-US" sz="1800" dirty="0"/>
              <a:t>fuel tax adjustment per jurisdiction	</a:t>
            </a:r>
            <a:r>
              <a:rPr lang="en-US" sz="1800" dirty="0" smtClean="0"/>
              <a:t>	</a:t>
            </a:r>
            <a:r>
              <a:rPr lang="en-US" sz="1800" b="1" dirty="0" smtClean="0"/>
              <a:t>A660.100.050</a:t>
            </a:r>
            <a:endParaRPr lang="en-US" sz="1800" dirty="0"/>
          </a:p>
          <a:p>
            <a:pPr marL="0" indent="0">
              <a:buNone/>
            </a:pPr>
            <a:r>
              <a:rPr lang="en-US" sz="1800" dirty="0"/>
              <a:t>	</a:t>
            </a:r>
            <a:r>
              <a:rPr lang="en-US" sz="1800" dirty="0" smtClean="0"/>
              <a:t>Remarks </a:t>
            </a:r>
            <a:r>
              <a:rPr lang="en-US" sz="1800" dirty="0"/>
              <a:t>and recommendations	</a:t>
            </a:r>
            <a:r>
              <a:rPr lang="en-US" sz="1800" dirty="0" smtClean="0"/>
              <a:t>		</a:t>
            </a:r>
            <a:r>
              <a:rPr lang="en-US" sz="1800" b="1" dirty="0" smtClean="0"/>
              <a:t>A660.100.055</a:t>
            </a:r>
            <a:endParaRPr lang="en-US" sz="1800" dirty="0"/>
          </a:p>
          <a:p>
            <a:pPr marL="0" indent="0">
              <a:buNone/>
            </a:pPr>
            <a:r>
              <a:rPr lang="en-US" sz="1800" dirty="0"/>
              <a:t>	</a:t>
            </a:r>
            <a:r>
              <a:rPr lang="en-US" sz="1800" dirty="0" smtClean="0"/>
              <a:t>Signature </a:t>
            </a:r>
            <a:r>
              <a:rPr lang="en-US" sz="1800" dirty="0"/>
              <a:t>of auditor or reviewing jurisdictional official and </a:t>
            </a:r>
            <a:r>
              <a:rPr lang="en-US" sz="1800" dirty="0" smtClean="0"/>
              <a:t>date </a:t>
            </a:r>
            <a:r>
              <a:rPr lang="en-US" sz="1800" b="1" dirty="0" smtClean="0"/>
              <a:t>A660.100.060</a:t>
            </a:r>
            <a:endParaRPr lang="en-US" sz="1800" dirty="0"/>
          </a:p>
          <a:p>
            <a:endParaRPr lang="en-US" dirty="0"/>
          </a:p>
        </p:txBody>
      </p:sp>
    </p:spTree>
    <p:extLst>
      <p:ext uri="{BB962C8B-B14F-4D97-AF65-F5344CB8AC3E}">
        <p14:creationId xmlns:p14="http://schemas.microsoft.com/office/powerpoint/2010/main" val="26578284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IFTA Compliance Review</a:t>
            </a:r>
          </a:p>
        </p:txBody>
      </p:sp>
      <p:sp>
        <p:nvSpPr>
          <p:cNvPr id="3" name="Content Placeholder 2"/>
          <p:cNvSpPr>
            <a:spLocks noGrp="1"/>
          </p:cNvSpPr>
          <p:nvPr>
            <p:ph idx="1"/>
          </p:nvPr>
        </p:nvSpPr>
        <p:spPr>
          <a:xfrm>
            <a:off x="685800" y="990600"/>
            <a:ext cx="7772400" cy="4378325"/>
          </a:xfrm>
        </p:spPr>
        <p:txBody>
          <a:bodyPr/>
          <a:lstStyle/>
          <a:p>
            <a:pPr marL="0" indent="0">
              <a:buNone/>
            </a:pPr>
            <a:r>
              <a:rPr lang="en-US" dirty="0"/>
              <a:t>The IFTA Procedures Manual, </a:t>
            </a:r>
            <a:r>
              <a:rPr lang="en-US" dirty="0" smtClean="0"/>
              <a:t>P1220</a:t>
            </a:r>
            <a:r>
              <a:rPr lang="en-US" dirty="0"/>
              <a:t>, provides, in part</a:t>
            </a:r>
            <a:r>
              <a:rPr lang="en-US"/>
              <a:t>: </a:t>
            </a:r>
            <a:r>
              <a:rPr lang="en-US" smtClean="0"/>
              <a:t>“program </a:t>
            </a:r>
            <a:r>
              <a:rPr lang="en-US" dirty="0"/>
              <a:t>compliance reviews shall be conducted in accordance with the procedures and specifications outlined in the IFTA Program Compliance Review Guide, . . . .” </a:t>
            </a:r>
            <a:r>
              <a:rPr lang="en-US" u="sng" dirty="0">
                <a:solidFill>
                  <a:srgbClr val="0070C0"/>
                </a:solidFill>
              </a:rPr>
              <a:t>Therefore, knowledge of the contents of the Review Guide is essential prior to participating in a Review as a member of a Review Team or as a Jurisdiction being reviewed</a:t>
            </a:r>
          </a:p>
          <a:p>
            <a:endParaRPr lang="en-US" dirty="0"/>
          </a:p>
        </p:txBody>
      </p:sp>
    </p:spTree>
    <p:extLst>
      <p:ext uri="{BB962C8B-B14F-4D97-AF65-F5344CB8AC3E}">
        <p14:creationId xmlns:p14="http://schemas.microsoft.com/office/powerpoint/2010/main" val="12362524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IFTA Compliance Review</a:t>
            </a:r>
          </a:p>
        </p:txBody>
      </p:sp>
      <p:sp>
        <p:nvSpPr>
          <p:cNvPr id="3" name="Content Placeholder 2"/>
          <p:cNvSpPr>
            <a:spLocks noGrp="1"/>
          </p:cNvSpPr>
          <p:nvPr>
            <p:ph idx="1"/>
          </p:nvPr>
        </p:nvSpPr>
        <p:spPr>
          <a:xfrm>
            <a:off x="228600" y="914400"/>
            <a:ext cx="8763000" cy="5029200"/>
          </a:xfrm>
        </p:spPr>
        <p:txBody>
          <a:bodyPr/>
          <a:lstStyle/>
          <a:p>
            <a:r>
              <a:rPr lang="en-US" dirty="0" smtClean="0"/>
              <a:t>Other Miscellaneous Worksheet M Items</a:t>
            </a:r>
          </a:p>
          <a:p>
            <a:pPr marL="0" indent="0">
              <a:buNone/>
            </a:pPr>
            <a:endParaRPr lang="en-US" sz="1200" dirty="0" smtClean="0"/>
          </a:p>
          <a:p>
            <a:r>
              <a:rPr lang="en-US" sz="2200" dirty="0" smtClean="0"/>
              <a:t>In </a:t>
            </a:r>
            <a:r>
              <a:rPr lang="en-US" sz="2200" dirty="0"/>
              <a:t>calculating audit interest, overpayments to any jurisdiction quarterly returns within the audit period were applied to any liability on subsequent quarterly returns on a jurisdictional basis within the audit </a:t>
            </a:r>
            <a:r>
              <a:rPr lang="en-US" sz="2200" dirty="0" smtClean="0"/>
              <a:t>period </a:t>
            </a:r>
            <a:r>
              <a:rPr lang="en-US" sz="2200" b="1" dirty="0" smtClean="0"/>
              <a:t>R1230.300.010</a:t>
            </a:r>
            <a:endParaRPr lang="en-US" sz="2200" dirty="0"/>
          </a:p>
          <a:p>
            <a:pPr marL="0" indent="0">
              <a:buNone/>
            </a:pPr>
            <a:endParaRPr lang="en-US" sz="2200" dirty="0"/>
          </a:p>
          <a:p>
            <a:r>
              <a:rPr lang="en-US" sz="2200" dirty="0"/>
              <a:t>In calculating audit interest, interest accrued on the net amount of tax due each jurisdiction within the period of time </a:t>
            </a:r>
            <a:r>
              <a:rPr lang="en-US" sz="2200" dirty="0" smtClean="0"/>
              <a:t>audited </a:t>
            </a:r>
            <a:r>
              <a:rPr lang="en-US" sz="2200" b="1" dirty="0" smtClean="0"/>
              <a:t>R1230.300.010</a:t>
            </a:r>
            <a:endParaRPr lang="en-US" sz="2200" dirty="0"/>
          </a:p>
          <a:p>
            <a:pPr marL="0" indent="0">
              <a:buNone/>
            </a:pPr>
            <a:endParaRPr lang="en-US" sz="2200" dirty="0"/>
          </a:p>
          <a:p>
            <a:r>
              <a:rPr lang="en-US" sz="2200" dirty="0"/>
              <a:t>Interest was calculated from the date the tax was due for each calendar month or fraction thereof. (A fraction of a month accrued a full month’s interest</a:t>
            </a:r>
            <a:r>
              <a:rPr lang="en-US" sz="2200" dirty="0" smtClean="0"/>
              <a:t>.)  </a:t>
            </a:r>
            <a:r>
              <a:rPr lang="en-US" sz="2200" b="1" dirty="0" smtClean="0"/>
              <a:t>R1230.300.010</a:t>
            </a:r>
            <a:endParaRPr lang="en-US" sz="2200" dirty="0"/>
          </a:p>
          <a:p>
            <a:endParaRPr lang="en-US" dirty="0"/>
          </a:p>
        </p:txBody>
      </p:sp>
    </p:spTree>
    <p:extLst>
      <p:ext uri="{BB962C8B-B14F-4D97-AF65-F5344CB8AC3E}">
        <p14:creationId xmlns:p14="http://schemas.microsoft.com/office/powerpoint/2010/main" val="39188249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IFTA Compliance Review</a:t>
            </a:r>
          </a:p>
        </p:txBody>
      </p:sp>
      <p:sp>
        <p:nvSpPr>
          <p:cNvPr id="4" name="Content Placeholder 2"/>
          <p:cNvSpPr>
            <a:spLocks noGrp="1"/>
          </p:cNvSpPr>
          <p:nvPr>
            <p:ph idx="1"/>
          </p:nvPr>
        </p:nvSpPr>
        <p:spPr>
          <a:xfrm>
            <a:off x="152400" y="914400"/>
            <a:ext cx="8839200" cy="5410200"/>
          </a:xfrm>
        </p:spPr>
        <p:txBody>
          <a:bodyPr/>
          <a:lstStyle/>
          <a:p>
            <a:r>
              <a:rPr lang="en-US" dirty="0" smtClean="0"/>
              <a:t>Other Miscellaneous Worksheet M Items cont.</a:t>
            </a:r>
          </a:p>
          <a:p>
            <a:r>
              <a:rPr lang="en-US" sz="1800" dirty="0"/>
              <a:t>The auditor used the best information available to the jurisdiction in conducting the audit  </a:t>
            </a:r>
            <a:r>
              <a:rPr lang="en-US" sz="1800" b="1" dirty="0"/>
              <a:t>A540.200</a:t>
            </a:r>
            <a:endParaRPr lang="en-US" sz="1800" dirty="0"/>
          </a:p>
          <a:p>
            <a:pPr marL="0" indent="0">
              <a:buNone/>
            </a:pPr>
            <a:endParaRPr lang="en-US" sz="1800" dirty="0"/>
          </a:p>
          <a:p>
            <a:r>
              <a:rPr lang="en-US" sz="1800" dirty="0"/>
              <a:t>If a software distance program was used, it was used </a:t>
            </a:r>
            <a:r>
              <a:rPr lang="en-US" sz="1800" u="sng" dirty="0"/>
              <a:t>only as an audit too</a:t>
            </a:r>
            <a:r>
              <a:rPr lang="en-US" sz="1800" dirty="0"/>
              <a:t>l </a:t>
            </a:r>
            <a:r>
              <a:rPr lang="en-US" sz="1800" b="1" dirty="0"/>
              <a:t>A540.400</a:t>
            </a:r>
            <a:endParaRPr lang="en-US" sz="1800" dirty="0"/>
          </a:p>
          <a:p>
            <a:pPr marL="0" indent="0">
              <a:buNone/>
            </a:pPr>
            <a:endParaRPr lang="en-US" sz="1800" dirty="0"/>
          </a:p>
          <a:p>
            <a:r>
              <a:rPr lang="en-US" sz="1800" dirty="0"/>
              <a:t>Following the close-out conference and any review period, the licensee was furnished with the Licensee Audit Report and a customary notice of assessment, billing or other notification which would signify the beginning of the licensee’s appeal period  </a:t>
            </a:r>
            <a:r>
              <a:rPr lang="en-US" sz="1800" b="1" dirty="0"/>
              <a:t>A690.100</a:t>
            </a:r>
            <a:endParaRPr lang="en-US" sz="1800" dirty="0"/>
          </a:p>
          <a:p>
            <a:pPr marL="0" indent="0">
              <a:buNone/>
            </a:pPr>
            <a:endParaRPr lang="en-US" sz="1800" dirty="0"/>
          </a:p>
          <a:p>
            <a:r>
              <a:rPr lang="en-US" sz="1800" dirty="0"/>
              <a:t>Within 45 days of the providing the licensee with the Licensee Audit Report and its customary notification of assessment or billing, the Interjurisdictional Audit Report was prepared and the jurisdiction notified the affected member jurisdictions of the audit findings  </a:t>
            </a:r>
            <a:r>
              <a:rPr lang="en-US" sz="1800" b="1" dirty="0"/>
              <a:t>A690.200</a:t>
            </a:r>
            <a:endParaRPr lang="en-US" sz="1800" dirty="0"/>
          </a:p>
          <a:p>
            <a:pPr marL="0" indent="0">
              <a:buNone/>
            </a:pPr>
            <a:endParaRPr lang="en-US" sz="1200" dirty="0" smtClean="0"/>
          </a:p>
        </p:txBody>
      </p:sp>
    </p:spTree>
    <p:extLst>
      <p:ext uri="{BB962C8B-B14F-4D97-AF65-F5344CB8AC3E}">
        <p14:creationId xmlns:p14="http://schemas.microsoft.com/office/powerpoint/2010/main" val="24106649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IFTA Compliance Review</a:t>
            </a:r>
          </a:p>
        </p:txBody>
      </p:sp>
      <p:sp>
        <p:nvSpPr>
          <p:cNvPr id="4" name="Content Placeholder 2"/>
          <p:cNvSpPr>
            <a:spLocks noGrp="1"/>
          </p:cNvSpPr>
          <p:nvPr>
            <p:ph idx="1"/>
          </p:nvPr>
        </p:nvSpPr>
        <p:spPr>
          <a:xfrm>
            <a:off x="152400" y="1371600"/>
            <a:ext cx="8915400" cy="4378325"/>
          </a:xfrm>
        </p:spPr>
        <p:txBody>
          <a:bodyPr/>
          <a:lstStyle/>
          <a:p>
            <a:r>
              <a:rPr lang="en-US" dirty="0" smtClean="0"/>
              <a:t>Other Miscellaneous Worksheet M Items cont.</a:t>
            </a:r>
          </a:p>
          <a:p>
            <a:pPr marL="0" indent="0">
              <a:buNone/>
            </a:pPr>
            <a:endParaRPr lang="en-US" sz="1800" dirty="0" smtClean="0"/>
          </a:p>
          <a:p>
            <a:r>
              <a:rPr lang="en-US" sz="1800" dirty="0"/>
              <a:t>The </a:t>
            </a:r>
            <a:r>
              <a:rPr lang="en-US" sz="1800" b="1" dirty="0"/>
              <a:t>Interjurisdictional Audit Report </a:t>
            </a:r>
            <a:r>
              <a:rPr lang="en-US" sz="1800" dirty="0"/>
              <a:t>contains at least the following information  </a:t>
            </a:r>
            <a:r>
              <a:rPr lang="en-US" sz="1800" b="1" dirty="0"/>
              <a:t>A660.200</a:t>
            </a:r>
            <a:endParaRPr lang="en-US" sz="1800" dirty="0"/>
          </a:p>
          <a:p>
            <a:pPr marL="0" indent="0">
              <a:buNone/>
            </a:pPr>
            <a:r>
              <a:rPr lang="en-US" sz="1800" dirty="0"/>
              <a:t> </a:t>
            </a:r>
          </a:p>
          <a:p>
            <a:pPr marL="0" indent="0">
              <a:buNone/>
            </a:pPr>
            <a:r>
              <a:rPr lang="en-US" sz="1800" dirty="0" smtClean="0"/>
              <a:t>	Name </a:t>
            </a:r>
            <a:r>
              <a:rPr lang="en-US" sz="1800" dirty="0"/>
              <a:t>of base jurisdiction </a:t>
            </a:r>
            <a:r>
              <a:rPr lang="en-US" sz="1800" dirty="0" smtClean="0"/>
              <a:t>		</a:t>
            </a:r>
            <a:r>
              <a:rPr lang="en-US" sz="1800" b="1" dirty="0" smtClean="0"/>
              <a:t>A660.200.005</a:t>
            </a:r>
            <a:endParaRPr lang="en-US" sz="1800" dirty="0"/>
          </a:p>
          <a:p>
            <a:pPr marL="0" indent="0">
              <a:buNone/>
            </a:pPr>
            <a:r>
              <a:rPr lang="en-US" sz="1800" dirty="0" smtClean="0"/>
              <a:t>	Name </a:t>
            </a:r>
            <a:r>
              <a:rPr lang="en-US" sz="1800" dirty="0"/>
              <a:t>and address of licensee </a:t>
            </a:r>
            <a:r>
              <a:rPr lang="en-US" sz="1800" dirty="0" smtClean="0"/>
              <a:t>	</a:t>
            </a:r>
            <a:r>
              <a:rPr lang="en-US" sz="1800" b="1" dirty="0" smtClean="0"/>
              <a:t>A660.200.010</a:t>
            </a:r>
            <a:endParaRPr lang="en-US" sz="1800" dirty="0"/>
          </a:p>
          <a:p>
            <a:pPr marL="0" indent="0">
              <a:buNone/>
            </a:pPr>
            <a:r>
              <a:rPr lang="en-US" sz="1800" dirty="0" smtClean="0"/>
              <a:t>	FEIN </a:t>
            </a:r>
            <a:r>
              <a:rPr lang="en-US" sz="1800" dirty="0"/>
              <a:t>or equivalent </a:t>
            </a:r>
            <a:r>
              <a:rPr lang="en-US" sz="1800" dirty="0" smtClean="0"/>
              <a:t>		</a:t>
            </a:r>
            <a:r>
              <a:rPr lang="en-US" sz="1800" b="1" dirty="0" smtClean="0"/>
              <a:t>A660.200.015</a:t>
            </a:r>
            <a:r>
              <a:rPr lang="en-US" sz="1800" dirty="0"/>
              <a:t> </a:t>
            </a:r>
          </a:p>
          <a:p>
            <a:pPr marL="0" indent="0">
              <a:buNone/>
            </a:pPr>
            <a:r>
              <a:rPr lang="en-US" sz="1800" dirty="0" smtClean="0"/>
              <a:t>	Reported </a:t>
            </a:r>
            <a:r>
              <a:rPr lang="en-US" sz="1800" dirty="0"/>
              <a:t>tax by </a:t>
            </a:r>
            <a:r>
              <a:rPr lang="en-US" sz="1800" dirty="0" smtClean="0"/>
              <a:t>jurisdiction	</a:t>
            </a:r>
            <a:r>
              <a:rPr lang="en-US" sz="1800" b="1" dirty="0" smtClean="0"/>
              <a:t>A660.200.020</a:t>
            </a:r>
            <a:endParaRPr lang="en-US" sz="1800" dirty="0"/>
          </a:p>
          <a:p>
            <a:pPr marL="0" indent="0">
              <a:buNone/>
            </a:pPr>
            <a:r>
              <a:rPr lang="en-US" sz="1800" dirty="0"/>
              <a:t> </a:t>
            </a:r>
            <a:r>
              <a:rPr lang="en-US" sz="1800" dirty="0" smtClean="0"/>
              <a:t>	Audited </a:t>
            </a:r>
            <a:r>
              <a:rPr lang="en-US" sz="1800" dirty="0"/>
              <a:t>tax by jurisdiction </a:t>
            </a:r>
            <a:r>
              <a:rPr lang="en-US" sz="1800" dirty="0" smtClean="0"/>
              <a:t>		</a:t>
            </a:r>
            <a:r>
              <a:rPr lang="en-US" sz="1800" b="1" dirty="0" smtClean="0"/>
              <a:t>A660.200.025</a:t>
            </a:r>
            <a:endParaRPr lang="en-US" sz="1800" dirty="0"/>
          </a:p>
          <a:p>
            <a:pPr marL="0" indent="0">
              <a:buNone/>
            </a:pPr>
            <a:r>
              <a:rPr lang="en-US" sz="1800" dirty="0"/>
              <a:t>	</a:t>
            </a:r>
            <a:r>
              <a:rPr lang="en-US" sz="1800" dirty="0" smtClean="0"/>
              <a:t>Penalty 				</a:t>
            </a:r>
            <a:r>
              <a:rPr lang="en-US" sz="1800" b="1" dirty="0" smtClean="0"/>
              <a:t>A660.200.030</a:t>
            </a:r>
            <a:endParaRPr lang="en-US" sz="1800" dirty="0"/>
          </a:p>
          <a:p>
            <a:pPr marL="0" indent="0">
              <a:buNone/>
            </a:pPr>
            <a:r>
              <a:rPr lang="en-US" sz="1800" dirty="0"/>
              <a:t>	</a:t>
            </a:r>
            <a:r>
              <a:rPr lang="en-US" sz="1800" dirty="0" smtClean="0"/>
              <a:t>Interest </a:t>
            </a:r>
            <a:r>
              <a:rPr lang="en-US" sz="1800" dirty="0"/>
              <a:t>by jurisdiction </a:t>
            </a:r>
            <a:r>
              <a:rPr lang="en-US" sz="1800" dirty="0" smtClean="0"/>
              <a:t>		</a:t>
            </a:r>
            <a:r>
              <a:rPr lang="en-US" sz="1800" b="1" dirty="0" smtClean="0"/>
              <a:t>A660.200.035</a:t>
            </a:r>
            <a:endParaRPr lang="en-US" sz="1800" dirty="0"/>
          </a:p>
          <a:p>
            <a:pPr marL="0" indent="0">
              <a:buNone/>
            </a:pPr>
            <a:r>
              <a:rPr lang="en-US" sz="1800" dirty="0"/>
              <a:t>	</a:t>
            </a:r>
            <a:r>
              <a:rPr lang="en-US" sz="1800" dirty="0" smtClean="0"/>
              <a:t>Total </a:t>
            </a:r>
            <a:r>
              <a:rPr lang="en-US" sz="1800" dirty="0"/>
              <a:t>by jurisdiction </a:t>
            </a:r>
            <a:r>
              <a:rPr lang="en-US" sz="1800" dirty="0" smtClean="0"/>
              <a:t>		</a:t>
            </a:r>
            <a:r>
              <a:rPr lang="en-US" sz="1800" b="1" dirty="0" smtClean="0"/>
              <a:t>A660.200.040</a:t>
            </a:r>
            <a:endParaRPr lang="en-US" sz="1800" dirty="0"/>
          </a:p>
          <a:p>
            <a:pPr marL="0" indent="0">
              <a:buNone/>
            </a:pPr>
            <a:endParaRPr lang="en-US" sz="1200" dirty="0" smtClean="0"/>
          </a:p>
        </p:txBody>
      </p:sp>
    </p:spTree>
    <p:extLst>
      <p:ext uri="{BB962C8B-B14F-4D97-AF65-F5344CB8AC3E}">
        <p14:creationId xmlns:p14="http://schemas.microsoft.com/office/powerpoint/2010/main" val="35311358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 5 IFTA Findings</a:t>
            </a:r>
            <a:endParaRPr lang="en-US" dirty="0"/>
          </a:p>
        </p:txBody>
      </p:sp>
      <p:sp>
        <p:nvSpPr>
          <p:cNvPr id="4" name="Content Placeholder 2"/>
          <p:cNvSpPr>
            <a:spLocks noGrp="1"/>
          </p:cNvSpPr>
          <p:nvPr>
            <p:ph idx="1"/>
          </p:nvPr>
        </p:nvSpPr>
        <p:spPr>
          <a:xfrm>
            <a:off x="457200" y="990600"/>
            <a:ext cx="8458200" cy="5139869"/>
          </a:xfrm>
        </p:spPr>
        <p:txBody>
          <a:bodyPr wrap="square">
            <a:spAutoFit/>
          </a:bodyPr>
          <a:lstStyle/>
          <a:p>
            <a:pPr marL="0" indent="0">
              <a:spcBef>
                <a:spcPts val="0"/>
              </a:spcBef>
              <a:buFontTx/>
              <a:buNone/>
              <a:defRPr/>
            </a:pPr>
            <a:r>
              <a:rPr lang="en-US" sz="2400" b="1" dirty="0" smtClean="0"/>
              <a:t>#5 </a:t>
            </a:r>
            <a:r>
              <a:rPr lang="en-US" sz="2000" dirty="0" smtClean="0"/>
              <a:t>A320 </a:t>
            </a:r>
            <a:r>
              <a:rPr lang="en-US" sz="2000" dirty="0"/>
              <a:t>SELECTIONS OF </a:t>
            </a:r>
            <a:r>
              <a:rPr lang="en-US" sz="2000" dirty="0" smtClean="0"/>
              <a:t>AUDITS </a:t>
            </a:r>
          </a:p>
          <a:p>
            <a:pPr marL="0" indent="0">
              <a:spcBef>
                <a:spcPts val="0"/>
              </a:spcBef>
              <a:buFontTx/>
              <a:buNone/>
              <a:defRPr/>
            </a:pPr>
            <a:r>
              <a:rPr lang="en-US" sz="2000" dirty="0" smtClean="0"/>
              <a:t>You </a:t>
            </a:r>
            <a:r>
              <a:rPr lang="en-US" sz="2000" dirty="0"/>
              <a:t>must when making </a:t>
            </a:r>
            <a:r>
              <a:rPr lang="en-US" sz="2000" dirty="0" smtClean="0"/>
              <a:t>your </a:t>
            </a:r>
            <a:r>
              <a:rPr lang="en-US" sz="2000" dirty="0"/>
              <a:t>audit list yearly include 25% high distance accounts. 15% low distance accounts. There were 22 violations of this in the last five years</a:t>
            </a:r>
            <a:r>
              <a:rPr lang="en-US" sz="2000" dirty="0" smtClean="0"/>
              <a:t>.</a:t>
            </a:r>
          </a:p>
          <a:p>
            <a:pPr marL="0" indent="0">
              <a:spcBef>
                <a:spcPts val="0"/>
              </a:spcBef>
              <a:buFontTx/>
              <a:buNone/>
              <a:defRPr/>
            </a:pPr>
            <a:endParaRPr lang="en-US" sz="2000" dirty="0"/>
          </a:p>
          <a:p>
            <a:pPr marL="0" indent="0">
              <a:spcBef>
                <a:spcPts val="0"/>
              </a:spcBef>
              <a:buFontTx/>
              <a:buNone/>
              <a:defRPr/>
            </a:pPr>
            <a:r>
              <a:rPr lang="en-US" sz="2000" b="1" dirty="0" smtClean="0"/>
              <a:t>#4 </a:t>
            </a:r>
            <a:r>
              <a:rPr lang="en-US" sz="2000" dirty="0" smtClean="0"/>
              <a:t>A310 </a:t>
            </a:r>
            <a:r>
              <a:rPr lang="en-US" sz="2000" dirty="0"/>
              <a:t>NUMBER OF </a:t>
            </a:r>
            <a:r>
              <a:rPr lang="en-US" sz="2000" dirty="0" smtClean="0"/>
              <a:t>AUDITS</a:t>
            </a:r>
          </a:p>
          <a:p>
            <a:pPr marL="0" indent="0">
              <a:spcBef>
                <a:spcPts val="0"/>
              </a:spcBef>
              <a:buFontTx/>
              <a:buNone/>
              <a:defRPr/>
            </a:pPr>
            <a:r>
              <a:rPr lang="en-US" sz="2000" dirty="0" smtClean="0"/>
              <a:t>You </a:t>
            </a:r>
            <a:r>
              <a:rPr lang="en-US" sz="2000" dirty="0"/>
              <a:t>are required to complete audits of an average of </a:t>
            </a:r>
            <a:r>
              <a:rPr lang="en-US" sz="2000" dirty="0" smtClean="0"/>
              <a:t>three </a:t>
            </a:r>
            <a:r>
              <a:rPr lang="en-US" sz="2000" dirty="0"/>
              <a:t>percent per year of the number of IFTA accounts reported on the annual report</a:t>
            </a:r>
            <a:r>
              <a:rPr lang="en-US" sz="2000" dirty="0" smtClean="0"/>
              <a:t>.</a:t>
            </a:r>
          </a:p>
          <a:p>
            <a:pPr marL="0" indent="0">
              <a:spcBef>
                <a:spcPts val="0"/>
              </a:spcBef>
              <a:buFontTx/>
              <a:buNone/>
              <a:defRPr/>
            </a:pPr>
            <a:r>
              <a:rPr lang="en-US" sz="2000" dirty="0" smtClean="0"/>
              <a:t>There were 28 violations of this in the last five years.</a:t>
            </a:r>
          </a:p>
          <a:p>
            <a:pPr marL="0" indent="0">
              <a:spcBef>
                <a:spcPts val="0"/>
              </a:spcBef>
              <a:buFontTx/>
              <a:buNone/>
              <a:defRPr/>
            </a:pPr>
            <a:r>
              <a:rPr lang="en-US" sz="2000" dirty="0" smtClean="0"/>
              <a:t> </a:t>
            </a:r>
            <a:endParaRPr lang="en-US" sz="2000" dirty="0"/>
          </a:p>
          <a:p>
            <a:pPr marL="0" indent="0">
              <a:spcBef>
                <a:spcPts val="0"/>
              </a:spcBef>
              <a:buFontTx/>
              <a:buNone/>
              <a:defRPr/>
            </a:pPr>
            <a:r>
              <a:rPr lang="en-US" sz="2000" b="1" dirty="0" smtClean="0"/>
              <a:t>#3 </a:t>
            </a:r>
            <a:r>
              <a:rPr lang="en-US" sz="2000" dirty="0" smtClean="0"/>
              <a:t>R1230 INTEREST</a:t>
            </a:r>
          </a:p>
          <a:p>
            <a:pPr marL="0" indent="0">
              <a:spcBef>
                <a:spcPts val="0"/>
              </a:spcBef>
              <a:buFontTx/>
              <a:buNone/>
              <a:defRPr/>
            </a:pPr>
            <a:r>
              <a:rPr lang="en-US" sz="2000" dirty="0" smtClean="0"/>
              <a:t>The </a:t>
            </a:r>
            <a:r>
              <a:rPr lang="en-US" sz="2000" dirty="0"/>
              <a:t>base jurisdiction, for itself and on behalf of the other jurisdictions, shall assess interest on all delinquent taxes due each jurisdiction except taxes collected directly by other jurisdictions in accordance with IFTA. There were 50 violations of this in the last five </a:t>
            </a:r>
            <a:r>
              <a:rPr lang="en-US" sz="2000" dirty="0" smtClean="0"/>
              <a:t>years.</a:t>
            </a:r>
            <a:endParaRPr lang="en-US" sz="2000" dirty="0"/>
          </a:p>
          <a:p>
            <a:pPr>
              <a:defRPr/>
            </a:pPr>
            <a:endParaRPr lang="en-US" sz="2000" dirty="0"/>
          </a:p>
        </p:txBody>
      </p:sp>
    </p:spTree>
    <p:extLst>
      <p:ext uri="{BB962C8B-B14F-4D97-AF65-F5344CB8AC3E}">
        <p14:creationId xmlns:p14="http://schemas.microsoft.com/office/powerpoint/2010/main" val="263548885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 5 IFTA Findings</a:t>
            </a:r>
            <a:endParaRPr lang="en-US" dirty="0"/>
          </a:p>
        </p:txBody>
      </p:sp>
      <p:sp>
        <p:nvSpPr>
          <p:cNvPr id="4" name="Content Placeholder 2"/>
          <p:cNvSpPr>
            <a:spLocks noGrp="1"/>
          </p:cNvSpPr>
          <p:nvPr>
            <p:ph idx="1"/>
          </p:nvPr>
        </p:nvSpPr>
        <p:spPr>
          <a:xfrm>
            <a:off x="457200" y="1371600"/>
            <a:ext cx="8458200" cy="4154984"/>
          </a:xfrm>
        </p:spPr>
        <p:txBody>
          <a:bodyPr wrap="square">
            <a:spAutoFit/>
          </a:bodyPr>
          <a:lstStyle/>
          <a:p>
            <a:pPr marL="0" indent="0">
              <a:spcBef>
                <a:spcPts val="0"/>
              </a:spcBef>
              <a:buFontTx/>
              <a:buNone/>
              <a:defRPr/>
            </a:pPr>
            <a:r>
              <a:rPr lang="en-US" sz="2000" b="1" dirty="0"/>
              <a:t>#2 </a:t>
            </a:r>
            <a:r>
              <a:rPr lang="en-US" sz="2000" dirty="0"/>
              <a:t>R940 TAX RETURN FORMAT </a:t>
            </a:r>
          </a:p>
          <a:p>
            <a:pPr marL="0" indent="0">
              <a:spcBef>
                <a:spcPts val="0"/>
              </a:spcBef>
              <a:buFontTx/>
              <a:buNone/>
              <a:defRPr/>
            </a:pPr>
            <a:r>
              <a:rPr lang="en-US" sz="2000" dirty="0"/>
              <a:t>The tax return must be furnished at no charge at least 30 days prior to the due date. Whether by standard, non-standard or electronic format. </a:t>
            </a:r>
            <a:r>
              <a:rPr lang="en-US" sz="2000" dirty="0" smtClean="0"/>
              <a:t>There </a:t>
            </a:r>
            <a:r>
              <a:rPr lang="en-US" sz="2000" dirty="0"/>
              <a:t>were 64 violations of this in the last five years. Let’s talk about this one. What does furnished mean? </a:t>
            </a:r>
            <a:endParaRPr lang="en-US" sz="2000" dirty="0" smtClean="0"/>
          </a:p>
          <a:p>
            <a:pPr marL="0" indent="0">
              <a:spcBef>
                <a:spcPts val="0"/>
              </a:spcBef>
              <a:buFontTx/>
              <a:buNone/>
              <a:defRPr/>
            </a:pPr>
            <a:endParaRPr lang="en-US" sz="2000" dirty="0"/>
          </a:p>
          <a:p>
            <a:pPr marL="0" indent="0">
              <a:spcBef>
                <a:spcPts val="0"/>
              </a:spcBef>
              <a:buFontTx/>
              <a:buNone/>
              <a:defRPr/>
            </a:pPr>
            <a:endParaRPr lang="en-US" sz="2000" dirty="0"/>
          </a:p>
          <a:p>
            <a:pPr marL="0" indent="0">
              <a:spcBef>
                <a:spcPts val="0"/>
              </a:spcBef>
              <a:buFontTx/>
              <a:buNone/>
              <a:defRPr/>
            </a:pPr>
            <a:r>
              <a:rPr lang="en-US" sz="2000" b="1" dirty="0"/>
              <a:t>#1 </a:t>
            </a:r>
            <a:r>
              <a:rPr lang="en-US" sz="2000" dirty="0"/>
              <a:t>P1040 MONTHLY TRANSMITTALS </a:t>
            </a:r>
          </a:p>
          <a:p>
            <a:pPr marL="0" indent="0">
              <a:spcBef>
                <a:spcPts val="0"/>
              </a:spcBef>
              <a:buFontTx/>
              <a:buNone/>
              <a:defRPr/>
            </a:pPr>
            <a:r>
              <a:rPr lang="en-US" sz="2000" dirty="0"/>
              <a:t>Outgoing Transmittals, Incoming Billing Transmittals even with the clearinghouse there are still 87 issues with this yearly and with only to 10-15 jurisdictions being reviewed every year more than likely each of those jurisdictions are being hit by this violation. </a:t>
            </a:r>
          </a:p>
          <a:p>
            <a:pPr>
              <a:defRPr/>
            </a:pPr>
            <a:endParaRPr lang="en-US" sz="2000" dirty="0"/>
          </a:p>
        </p:txBody>
      </p:sp>
    </p:spTree>
    <p:extLst>
      <p:ext uri="{BB962C8B-B14F-4D97-AF65-F5344CB8AC3E}">
        <p14:creationId xmlns:p14="http://schemas.microsoft.com/office/powerpoint/2010/main" val="103162695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IFTA Compliance Review</a:t>
            </a:r>
          </a:p>
        </p:txBody>
      </p:sp>
      <p:sp>
        <p:nvSpPr>
          <p:cNvPr id="3" name="Content Placeholder 2"/>
          <p:cNvSpPr>
            <a:spLocks noGrp="1"/>
          </p:cNvSpPr>
          <p:nvPr>
            <p:ph idx="1"/>
          </p:nvPr>
        </p:nvSpPr>
        <p:spPr/>
        <p:txBody>
          <a:bodyPr/>
          <a:lstStyle/>
          <a:p>
            <a:r>
              <a:rPr lang="en-US" dirty="0" smtClean="0"/>
              <a:t>How should I respond to any findings?</a:t>
            </a:r>
          </a:p>
          <a:p>
            <a:pPr marL="0" indent="0">
              <a:buNone/>
            </a:pPr>
            <a:endParaRPr lang="en-US" dirty="0" smtClean="0"/>
          </a:p>
          <a:p>
            <a:pPr marL="0" indent="0">
              <a:buNone/>
            </a:pPr>
            <a:endParaRPr lang="en-US" dirty="0"/>
          </a:p>
          <a:p>
            <a:r>
              <a:rPr lang="en-US" dirty="0" smtClean="0"/>
              <a:t>What happens next?</a:t>
            </a:r>
            <a:endParaRPr lang="en-US" dirty="0"/>
          </a:p>
        </p:txBody>
      </p:sp>
    </p:spTree>
    <p:extLst>
      <p:ext uri="{BB962C8B-B14F-4D97-AF65-F5344CB8AC3E}">
        <p14:creationId xmlns:p14="http://schemas.microsoft.com/office/powerpoint/2010/main" val="107441607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endParaRPr lang="en-US" sz="5500" dirty="0" smtClean="0"/>
          </a:p>
          <a:p>
            <a:pPr marL="0" indent="0" algn="ctr">
              <a:buNone/>
            </a:pPr>
            <a:r>
              <a:rPr lang="en-US" sz="5500" dirty="0" smtClean="0"/>
              <a:t>IRP </a:t>
            </a:r>
            <a:r>
              <a:rPr lang="en-US" sz="5500" dirty="0"/>
              <a:t>Peer Review</a:t>
            </a:r>
          </a:p>
        </p:txBody>
      </p:sp>
    </p:spTree>
    <p:extLst>
      <p:ext uri="{BB962C8B-B14F-4D97-AF65-F5344CB8AC3E}">
        <p14:creationId xmlns:p14="http://schemas.microsoft.com/office/powerpoint/2010/main" val="40560958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IRP Peer Review</a:t>
            </a:r>
          </a:p>
        </p:txBody>
      </p:sp>
      <p:sp>
        <p:nvSpPr>
          <p:cNvPr id="3" name="Content Placeholder 2"/>
          <p:cNvSpPr>
            <a:spLocks noGrp="1"/>
          </p:cNvSpPr>
          <p:nvPr>
            <p:ph idx="1"/>
          </p:nvPr>
        </p:nvSpPr>
        <p:spPr/>
        <p:txBody>
          <a:bodyPr/>
          <a:lstStyle/>
          <a:p>
            <a:pPr marL="0" indent="0">
              <a:buNone/>
            </a:pPr>
            <a:r>
              <a:rPr lang="en-US" sz="2200" b="1" dirty="0"/>
              <a:t>Peer Review </a:t>
            </a:r>
            <a:r>
              <a:rPr lang="en-US" sz="2200" b="1" dirty="0" smtClean="0"/>
              <a:t>Schedule</a:t>
            </a:r>
          </a:p>
          <a:p>
            <a:pPr marL="0" indent="0">
              <a:buNone/>
            </a:pPr>
            <a:endParaRPr lang="en-US" sz="2200" dirty="0"/>
          </a:p>
          <a:p>
            <a:r>
              <a:rPr lang="en-US" sz="2200" dirty="0"/>
              <a:t>IRP Member Jurisdictions are reviewed once within a five-year peer review cycle. </a:t>
            </a:r>
            <a:endParaRPr lang="en-US" sz="2200" dirty="0" smtClean="0"/>
          </a:p>
          <a:p>
            <a:pPr marL="0" indent="0">
              <a:buNone/>
            </a:pPr>
            <a:endParaRPr lang="en-US" sz="2200" dirty="0" smtClean="0"/>
          </a:p>
          <a:p>
            <a:r>
              <a:rPr lang="en-US" sz="2200" dirty="0" smtClean="0"/>
              <a:t>The </a:t>
            </a:r>
            <a:r>
              <a:rPr lang="en-US" sz="2200" dirty="0"/>
              <a:t>peer review period begins with the earliest un-reviewed calendar year and ends with the most recently completed calendar year.</a:t>
            </a:r>
          </a:p>
          <a:p>
            <a:pPr marL="0" indent="0">
              <a:buNone/>
            </a:pPr>
            <a:endParaRPr lang="en-US" sz="2200" dirty="0"/>
          </a:p>
          <a:p>
            <a:r>
              <a:rPr lang="en-US" sz="2200" dirty="0"/>
              <a:t>The peer review schedule is managed by the staff liaison and is approved annually by the IRP Board of Directors.</a:t>
            </a:r>
          </a:p>
          <a:p>
            <a:pPr marL="0" indent="0">
              <a:buNone/>
            </a:pPr>
            <a:endParaRPr lang="en-US" dirty="0"/>
          </a:p>
        </p:txBody>
      </p:sp>
    </p:spTree>
    <p:extLst>
      <p:ext uri="{BB962C8B-B14F-4D97-AF65-F5344CB8AC3E}">
        <p14:creationId xmlns:p14="http://schemas.microsoft.com/office/powerpoint/2010/main" val="425252354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IRP Peer Review</a:t>
            </a:r>
          </a:p>
        </p:txBody>
      </p:sp>
      <p:sp>
        <p:nvSpPr>
          <p:cNvPr id="3" name="Content Placeholder 2"/>
          <p:cNvSpPr>
            <a:spLocks noGrp="1"/>
          </p:cNvSpPr>
          <p:nvPr>
            <p:ph idx="1"/>
          </p:nvPr>
        </p:nvSpPr>
        <p:spPr/>
        <p:txBody>
          <a:bodyPr/>
          <a:lstStyle/>
          <a:p>
            <a:r>
              <a:rPr lang="en-US" b="1" dirty="0"/>
              <a:t>TWO </a:t>
            </a:r>
            <a:r>
              <a:rPr lang="en-US" b="1" dirty="0" smtClean="0"/>
              <a:t>OPTIONS for the Review</a:t>
            </a:r>
          </a:p>
          <a:p>
            <a:endParaRPr lang="en-US" b="1" dirty="0"/>
          </a:p>
          <a:p>
            <a:pPr lvl="1"/>
            <a:r>
              <a:rPr lang="en-US" b="1" dirty="0" smtClean="0"/>
              <a:t>On-site </a:t>
            </a:r>
            <a:r>
              <a:rPr lang="en-US" b="1" dirty="0"/>
              <a:t>Review </a:t>
            </a:r>
            <a:endParaRPr lang="en-US" b="1" dirty="0" smtClean="0"/>
          </a:p>
          <a:p>
            <a:pPr lvl="1"/>
            <a:endParaRPr lang="en-US" b="1" dirty="0"/>
          </a:p>
          <a:p>
            <a:pPr lvl="1"/>
            <a:r>
              <a:rPr lang="en-US" b="1" dirty="0" smtClean="0"/>
              <a:t>Remote Review</a:t>
            </a:r>
          </a:p>
          <a:p>
            <a:pPr marL="0" indent="0">
              <a:buNone/>
            </a:pPr>
            <a:r>
              <a:rPr lang="en-US" altLang="en-US" sz="1800" dirty="0" smtClean="0"/>
              <a:t>	A </a:t>
            </a:r>
            <a:r>
              <a:rPr lang="en-US" altLang="en-US" sz="1800" dirty="0"/>
              <a:t>remote Peer Review is an alternate process to the traditional </a:t>
            </a:r>
            <a:r>
              <a:rPr lang="en-US" altLang="en-US" sz="1800" dirty="0" smtClean="0"/>
              <a:t>	on-site </a:t>
            </a:r>
            <a:r>
              <a:rPr lang="en-US" altLang="en-US" sz="1800" dirty="0"/>
              <a:t>Peer Review</a:t>
            </a:r>
            <a:r>
              <a:rPr lang="en-US" altLang="en-US" sz="1800" dirty="0" smtClean="0"/>
              <a:t>.  Instead </a:t>
            </a:r>
            <a:r>
              <a:rPr lang="en-US" altLang="en-US" sz="1800" dirty="0"/>
              <a:t>of reviewing documents on-site, the </a:t>
            </a:r>
            <a:r>
              <a:rPr lang="en-US" altLang="en-US" sz="1800" dirty="0" smtClean="0"/>
              <a:t>	Jurisdiction </a:t>
            </a:r>
            <a:r>
              <a:rPr lang="en-US" altLang="en-US" sz="1800" dirty="0"/>
              <a:t>being reviewed provides all requested documents and </a:t>
            </a:r>
            <a:r>
              <a:rPr lang="en-US" altLang="en-US" sz="1800" dirty="0" smtClean="0"/>
              <a:t>	information </a:t>
            </a:r>
            <a:r>
              <a:rPr lang="en-US" altLang="en-US" sz="1800" dirty="0"/>
              <a:t>electronically.</a:t>
            </a:r>
          </a:p>
          <a:p>
            <a:pPr lvl="1"/>
            <a:endParaRPr lang="en-US" dirty="0"/>
          </a:p>
          <a:p>
            <a:endParaRPr lang="en-US" dirty="0"/>
          </a:p>
        </p:txBody>
      </p:sp>
    </p:spTree>
    <p:extLst>
      <p:ext uri="{BB962C8B-B14F-4D97-AF65-F5344CB8AC3E}">
        <p14:creationId xmlns:p14="http://schemas.microsoft.com/office/powerpoint/2010/main" val="31130966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IRP Peer Review</a:t>
            </a:r>
          </a:p>
        </p:txBody>
      </p:sp>
      <p:sp>
        <p:nvSpPr>
          <p:cNvPr id="3" name="Content Placeholder 2"/>
          <p:cNvSpPr>
            <a:spLocks noGrp="1"/>
          </p:cNvSpPr>
          <p:nvPr>
            <p:ph idx="1"/>
          </p:nvPr>
        </p:nvSpPr>
        <p:spPr>
          <a:xfrm>
            <a:off x="304800" y="990600"/>
            <a:ext cx="8686800" cy="4378325"/>
          </a:xfrm>
        </p:spPr>
        <p:txBody>
          <a:bodyPr/>
          <a:lstStyle/>
          <a:p>
            <a:pPr marL="0" indent="0">
              <a:buNone/>
            </a:pPr>
            <a:r>
              <a:rPr lang="en-US" sz="2200" b="1" dirty="0"/>
              <a:t>Preliminary Review</a:t>
            </a:r>
            <a:endParaRPr lang="en-US" sz="2200" dirty="0"/>
          </a:p>
          <a:p>
            <a:r>
              <a:rPr lang="en-US" sz="2200" dirty="0"/>
              <a:t>Within 120 days of the scheduled peer review, the staff liaison sends a letter to the jurisdiction’s contact person identifying information that will be required prior to and during the peer review (attachments 1, 2 and 3). </a:t>
            </a:r>
            <a:r>
              <a:rPr lang="en-US" sz="2200" dirty="0" smtClean="0"/>
              <a:t>The </a:t>
            </a:r>
            <a:r>
              <a:rPr lang="en-US" sz="2200" dirty="0"/>
              <a:t>staff liaison sends copies of the information submitted by the jurisdiction to the review team.</a:t>
            </a:r>
          </a:p>
          <a:p>
            <a:pPr marL="0" indent="0">
              <a:buNone/>
            </a:pPr>
            <a:endParaRPr lang="en-US" sz="2200" dirty="0"/>
          </a:p>
          <a:p>
            <a:r>
              <a:rPr lang="en-US" sz="2200" dirty="0"/>
              <a:t>Prior to the review of any documents, the review team will sign a confidentiality statement regarding </a:t>
            </a:r>
            <a:r>
              <a:rPr lang="en-US" sz="2200" dirty="0" smtClean="0"/>
              <a:t>the review/documents, etc.  The registrant information included in the documents reviewed during the peer review process. </a:t>
            </a:r>
            <a:endParaRPr lang="en-US" sz="2200" dirty="0"/>
          </a:p>
        </p:txBody>
      </p:sp>
    </p:spTree>
    <p:extLst>
      <p:ext uri="{BB962C8B-B14F-4D97-AF65-F5344CB8AC3E}">
        <p14:creationId xmlns:p14="http://schemas.microsoft.com/office/powerpoint/2010/main" val="19433037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IFTA Compliance Review</a:t>
            </a:r>
            <a:endParaRPr lang="en-US" dirty="0"/>
          </a:p>
        </p:txBody>
      </p:sp>
      <p:sp>
        <p:nvSpPr>
          <p:cNvPr id="3" name="Content Placeholder 2"/>
          <p:cNvSpPr>
            <a:spLocks noGrp="1"/>
          </p:cNvSpPr>
          <p:nvPr>
            <p:ph idx="1"/>
          </p:nvPr>
        </p:nvSpPr>
        <p:spPr/>
        <p:txBody>
          <a:bodyPr/>
          <a:lstStyle/>
          <a:p>
            <a:r>
              <a:rPr lang="en-US" dirty="0" smtClean="0"/>
              <a:t>How Often?</a:t>
            </a:r>
          </a:p>
          <a:p>
            <a:endParaRPr lang="en-US" dirty="0" smtClean="0"/>
          </a:p>
          <a:p>
            <a:pPr lvl="1"/>
            <a:r>
              <a:rPr lang="en-US" dirty="0" smtClean="0"/>
              <a:t>Every five years on a Regional Basis</a:t>
            </a:r>
          </a:p>
          <a:p>
            <a:pPr lvl="1"/>
            <a:r>
              <a:rPr lang="en-US" dirty="0" smtClean="0"/>
              <a:t>Schedule determined by </a:t>
            </a:r>
            <a:r>
              <a:rPr lang="en-US" dirty="0" smtClean="0"/>
              <a:t>Senior Director</a:t>
            </a:r>
            <a:endParaRPr lang="en-US" dirty="0" smtClean="0"/>
          </a:p>
          <a:p>
            <a:pPr lvl="1"/>
            <a:r>
              <a:rPr lang="en-US" dirty="0" smtClean="0"/>
              <a:t>Schedule can be found on IFTA’s website</a:t>
            </a:r>
          </a:p>
          <a:p>
            <a:pPr lvl="1"/>
            <a:r>
              <a:rPr lang="en-US" dirty="0" smtClean="0"/>
              <a:t>Can be conducted via onsite review or remote review</a:t>
            </a:r>
          </a:p>
          <a:p>
            <a:pPr marL="457200" lvl="1" indent="0">
              <a:buNone/>
            </a:pPr>
            <a:endParaRPr lang="en-US" dirty="0" smtClean="0"/>
          </a:p>
          <a:p>
            <a:pPr marL="457200" lvl="1" indent="0">
              <a:buNone/>
            </a:pPr>
            <a:endParaRPr lang="en-US" dirty="0"/>
          </a:p>
          <a:p>
            <a:pPr lvl="1"/>
            <a:endParaRPr lang="en-US" dirty="0" smtClean="0"/>
          </a:p>
          <a:p>
            <a:pPr lvl="1"/>
            <a:endParaRPr lang="en-US" dirty="0"/>
          </a:p>
        </p:txBody>
      </p:sp>
    </p:spTree>
    <p:extLst>
      <p:ext uri="{BB962C8B-B14F-4D97-AF65-F5344CB8AC3E}">
        <p14:creationId xmlns:p14="http://schemas.microsoft.com/office/powerpoint/2010/main" val="144516456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IRP Peer Review</a:t>
            </a:r>
          </a:p>
        </p:txBody>
      </p:sp>
      <p:sp>
        <p:nvSpPr>
          <p:cNvPr id="3" name="Content Placeholder 2"/>
          <p:cNvSpPr>
            <a:spLocks noGrp="1"/>
          </p:cNvSpPr>
          <p:nvPr>
            <p:ph idx="1"/>
          </p:nvPr>
        </p:nvSpPr>
        <p:spPr>
          <a:xfrm>
            <a:off x="76200" y="838200"/>
            <a:ext cx="8915400" cy="4378325"/>
          </a:xfrm>
        </p:spPr>
        <p:txBody>
          <a:bodyPr/>
          <a:lstStyle/>
          <a:p>
            <a:pPr marL="0" indent="0">
              <a:buNone/>
            </a:pPr>
            <a:r>
              <a:rPr lang="en-US" sz="2200" b="1" dirty="0"/>
              <a:t>Preliminary </a:t>
            </a:r>
            <a:r>
              <a:rPr lang="en-US" sz="2200" b="1" dirty="0" smtClean="0"/>
              <a:t>Review cont.</a:t>
            </a:r>
            <a:endParaRPr lang="en-US" sz="2200" dirty="0"/>
          </a:p>
          <a:p>
            <a:pPr marL="0" indent="0">
              <a:buNone/>
            </a:pPr>
            <a:endParaRPr lang="en-US" sz="1200" dirty="0"/>
          </a:p>
          <a:p>
            <a:r>
              <a:rPr lang="en-US" sz="2200" dirty="0" smtClean="0"/>
              <a:t>The </a:t>
            </a:r>
            <a:r>
              <a:rPr lang="en-US" sz="2200" dirty="0"/>
              <a:t>review team </a:t>
            </a:r>
            <a:r>
              <a:rPr lang="en-US" sz="2200" dirty="0" smtClean="0"/>
              <a:t>will contact the jurisdiction </a:t>
            </a:r>
            <a:r>
              <a:rPr lang="en-US" sz="2200" dirty="0"/>
              <a:t>and </a:t>
            </a:r>
            <a:r>
              <a:rPr lang="en-US" sz="2200" dirty="0" smtClean="0"/>
              <a:t>identify </a:t>
            </a:r>
            <a:r>
              <a:rPr lang="en-US" sz="2200" dirty="0"/>
              <a:t>any missing documents and reports any concerns with the report formats (60 days prior to scheduled review). If account/audit selections have been made, lists(s) are provided to the jurisdiction. If account/audit selections have not been made, the review team will provide the jurisdiction a date in which the selections will be sent to the jurisdiction.   </a:t>
            </a:r>
          </a:p>
          <a:p>
            <a:r>
              <a:rPr lang="en-US" sz="2200" dirty="0"/>
              <a:t>The review team will obtain missing documents and reports from the jurisdiction, identify new or additional contacts if necessary, and discuss any preliminary concerns with the staff liaison (30 days prior to the scheduled review).  For audits, they generally will have reviewed some sample audits.</a:t>
            </a:r>
          </a:p>
          <a:p>
            <a:pPr marL="0" indent="0">
              <a:buNone/>
            </a:pPr>
            <a:endParaRPr lang="en-US" sz="2200" dirty="0"/>
          </a:p>
        </p:txBody>
      </p:sp>
    </p:spTree>
    <p:extLst>
      <p:ext uri="{BB962C8B-B14F-4D97-AF65-F5344CB8AC3E}">
        <p14:creationId xmlns:p14="http://schemas.microsoft.com/office/powerpoint/2010/main" val="366122914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IRP Peer Review</a:t>
            </a:r>
          </a:p>
        </p:txBody>
      </p:sp>
      <p:sp>
        <p:nvSpPr>
          <p:cNvPr id="3" name="Content Placeholder 2"/>
          <p:cNvSpPr>
            <a:spLocks noGrp="1"/>
          </p:cNvSpPr>
          <p:nvPr>
            <p:ph idx="1"/>
          </p:nvPr>
        </p:nvSpPr>
        <p:spPr>
          <a:xfrm>
            <a:off x="76200" y="838200"/>
            <a:ext cx="8915400" cy="4378325"/>
          </a:xfrm>
        </p:spPr>
        <p:txBody>
          <a:bodyPr/>
          <a:lstStyle/>
          <a:p>
            <a:pPr marL="0" indent="0">
              <a:buNone/>
            </a:pPr>
            <a:r>
              <a:rPr lang="en-US" sz="2200" b="1" dirty="0"/>
              <a:t>Preliminary </a:t>
            </a:r>
            <a:r>
              <a:rPr lang="en-US" sz="2200" b="1" dirty="0" smtClean="0"/>
              <a:t>Review cont.</a:t>
            </a:r>
            <a:endParaRPr lang="en-US" sz="2200" dirty="0"/>
          </a:p>
          <a:p>
            <a:pPr marL="0" indent="0">
              <a:buNone/>
            </a:pPr>
            <a:endParaRPr lang="en-US" sz="1200" dirty="0"/>
          </a:p>
          <a:p>
            <a:pPr marL="0" indent="0">
              <a:buNone/>
            </a:pPr>
            <a:endParaRPr lang="en-US" sz="2200" dirty="0" smtClean="0"/>
          </a:p>
          <a:p>
            <a:pPr marL="0" indent="0">
              <a:buNone/>
            </a:pPr>
            <a:endParaRPr lang="en-US" sz="2200" dirty="0"/>
          </a:p>
          <a:p>
            <a:pPr marL="0" indent="0">
              <a:buNone/>
            </a:pPr>
            <a:endParaRPr lang="en-US" sz="2200" dirty="0"/>
          </a:p>
          <a:p>
            <a:r>
              <a:rPr lang="en-US" sz="2200" dirty="0"/>
              <a:t>The </a:t>
            </a:r>
            <a:r>
              <a:rPr lang="en-US" sz="2200" dirty="0" smtClean="0"/>
              <a:t>review will begin 3-30 </a:t>
            </a:r>
            <a:r>
              <a:rPr lang="en-US" sz="2200" dirty="0"/>
              <a:t>days prior to the scheduled Peer </a:t>
            </a:r>
            <a:r>
              <a:rPr lang="en-US" sz="2200" dirty="0" smtClean="0"/>
              <a:t>Review</a:t>
            </a:r>
            <a:r>
              <a:rPr lang="en-US" sz="2200" dirty="0"/>
              <a:t>. </a:t>
            </a:r>
          </a:p>
        </p:txBody>
      </p:sp>
    </p:spTree>
    <p:extLst>
      <p:ext uri="{BB962C8B-B14F-4D97-AF65-F5344CB8AC3E}">
        <p14:creationId xmlns:p14="http://schemas.microsoft.com/office/powerpoint/2010/main" val="280374382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IRP Peer Review</a:t>
            </a:r>
          </a:p>
        </p:txBody>
      </p:sp>
      <p:sp>
        <p:nvSpPr>
          <p:cNvPr id="3" name="Content Placeholder 2"/>
          <p:cNvSpPr>
            <a:spLocks noGrp="1"/>
          </p:cNvSpPr>
          <p:nvPr>
            <p:ph idx="1"/>
          </p:nvPr>
        </p:nvSpPr>
        <p:spPr>
          <a:xfrm>
            <a:off x="152400" y="1219200"/>
            <a:ext cx="8915400" cy="4378325"/>
          </a:xfrm>
        </p:spPr>
        <p:txBody>
          <a:bodyPr/>
          <a:lstStyle/>
          <a:p>
            <a:pPr marL="0" indent="0">
              <a:buNone/>
            </a:pPr>
            <a:r>
              <a:rPr lang="en-US" dirty="0" smtClean="0"/>
              <a:t>Opening Conference</a:t>
            </a:r>
          </a:p>
          <a:p>
            <a:pPr marL="0" indent="0">
              <a:buNone/>
            </a:pPr>
            <a:endParaRPr lang="en-US" sz="1200" dirty="0" smtClean="0"/>
          </a:p>
          <a:p>
            <a:r>
              <a:rPr lang="en-US" sz="2200" dirty="0"/>
              <a:t>The review begins with an opening conference, at which time introductions are made and the jurisdiction’s staff and the review team discuss any areas of concern identified in the preliminary review, along with explaining the review process and answering any questions</a:t>
            </a:r>
            <a:r>
              <a:rPr lang="en-US" sz="2200" dirty="0" smtClean="0"/>
              <a:t>.  Conference calls are used for Remote Reviews.</a:t>
            </a:r>
          </a:p>
          <a:p>
            <a:endParaRPr lang="en-US" sz="2200" dirty="0"/>
          </a:p>
          <a:p>
            <a:r>
              <a:rPr lang="en-US" sz="2200" dirty="0"/>
              <a:t>The information required for the peer review </a:t>
            </a:r>
            <a:r>
              <a:rPr lang="en-US" sz="2200" dirty="0" smtClean="0"/>
              <a:t>must be </a:t>
            </a:r>
            <a:r>
              <a:rPr lang="en-US" sz="2200" dirty="0"/>
              <a:t>available to the review team at this </a:t>
            </a:r>
            <a:r>
              <a:rPr lang="en-US" sz="2200" dirty="0" smtClean="0"/>
              <a:t>time</a:t>
            </a:r>
            <a:r>
              <a:rPr lang="en-US" sz="2200" dirty="0"/>
              <a:t> </a:t>
            </a:r>
            <a:r>
              <a:rPr lang="en-US" sz="2200" dirty="0" smtClean="0"/>
              <a:t>(for Remote Reviews, some information that may typically be provided on-site may need to be available before Opening Conference) </a:t>
            </a:r>
            <a:r>
              <a:rPr lang="en-US" sz="2200" dirty="0"/>
              <a:t> </a:t>
            </a:r>
          </a:p>
          <a:p>
            <a:pPr marL="0" indent="0">
              <a:buNone/>
            </a:pPr>
            <a:r>
              <a:rPr lang="en-US" dirty="0"/>
              <a:t>	</a:t>
            </a:r>
            <a:endParaRPr lang="en-US" dirty="0" smtClean="0"/>
          </a:p>
          <a:p>
            <a:pPr marL="0" indent="0">
              <a:buNone/>
            </a:pPr>
            <a:endParaRPr lang="en-US" dirty="0"/>
          </a:p>
        </p:txBody>
      </p:sp>
    </p:spTree>
    <p:extLst>
      <p:ext uri="{BB962C8B-B14F-4D97-AF65-F5344CB8AC3E}">
        <p14:creationId xmlns:p14="http://schemas.microsoft.com/office/powerpoint/2010/main" val="34414559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IRP Peer Review</a:t>
            </a:r>
          </a:p>
        </p:txBody>
      </p:sp>
      <p:sp>
        <p:nvSpPr>
          <p:cNvPr id="3" name="Content Placeholder 2"/>
          <p:cNvSpPr>
            <a:spLocks noGrp="1"/>
          </p:cNvSpPr>
          <p:nvPr>
            <p:ph idx="1"/>
          </p:nvPr>
        </p:nvSpPr>
        <p:spPr>
          <a:xfrm>
            <a:off x="152400" y="1371600"/>
            <a:ext cx="8839200" cy="4378325"/>
          </a:xfrm>
        </p:spPr>
        <p:txBody>
          <a:bodyPr/>
          <a:lstStyle/>
          <a:p>
            <a:pPr marL="0" indent="0">
              <a:buNone/>
            </a:pPr>
            <a:r>
              <a:rPr lang="en-US" dirty="0" smtClean="0"/>
              <a:t>Closing Conference &amp; Report Process</a:t>
            </a:r>
          </a:p>
          <a:p>
            <a:pPr marL="0" indent="0">
              <a:buNone/>
            </a:pPr>
            <a:endParaRPr lang="en-US" sz="2200" dirty="0" smtClean="0"/>
          </a:p>
          <a:p>
            <a:r>
              <a:rPr lang="en-US" sz="2200" dirty="0"/>
              <a:t>On the final day, the review team and staff liaison prepares a preliminary report, which includes all findings of compliance/non-compliance, and confirms with the jurisdiction the time for the </a:t>
            </a:r>
            <a:r>
              <a:rPr lang="en-US" sz="2200" dirty="0" smtClean="0"/>
              <a:t>Closing Conference</a:t>
            </a:r>
            <a:r>
              <a:rPr lang="en-US" sz="2200" dirty="0"/>
              <a:t>.</a:t>
            </a:r>
          </a:p>
          <a:p>
            <a:pPr marL="0" indent="0">
              <a:buNone/>
            </a:pPr>
            <a:endParaRPr lang="en-US" sz="2200" dirty="0"/>
          </a:p>
          <a:p>
            <a:r>
              <a:rPr lang="en-US" sz="2200" dirty="0"/>
              <a:t>The preliminary report and supporting documentation are provided at the </a:t>
            </a:r>
            <a:r>
              <a:rPr lang="en-US" sz="2200" dirty="0" smtClean="0"/>
              <a:t>Closing Conference</a:t>
            </a:r>
            <a:r>
              <a:rPr lang="en-US" sz="2200" dirty="0"/>
              <a:t>. The review team discusses the findings with the jurisdiction, which may include verbal suggestions for the jurisdiction to consider. The jurisdiction’s IRP staff is encouraged to ask questions.</a:t>
            </a:r>
          </a:p>
          <a:p>
            <a:pPr marL="0" indent="0">
              <a:buNone/>
            </a:pPr>
            <a:endParaRPr lang="en-US" dirty="0"/>
          </a:p>
          <a:p>
            <a:pPr marL="0" indent="0">
              <a:buNone/>
            </a:pPr>
            <a:r>
              <a:rPr lang="en-US" dirty="0"/>
              <a:t>	</a:t>
            </a:r>
          </a:p>
        </p:txBody>
      </p:sp>
    </p:spTree>
    <p:extLst>
      <p:ext uri="{BB962C8B-B14F-4D97-AF65-F5344CB8AC3E}">
        <p14:creationId xmlns:p14="http://schemas.microsoft.com/office/powerpoint/2010/main" val="132475417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IRP Peer Review</a:t>
            </a:r>
          </a:p>
        </p:txBody>
      </p:sp>
      <p:sp>
        <p:nvSpPr>
          <p:cNvPr id="3" name="Content Placeholder 2"/>
          <p:cNvSpPr>
            <a:spLocks noGrp="1"/>
          </p:cNvSpPr>
          <p:nvPr>
            <p:ph idx="1"/>
          </p:nvPr>
        </p:nvSpPr>
        <p:spPr>
          <a:xfrm>
            <a:off x="-5219" y="1219200"/>
            <a:ext cx="8915400" cy="4378325"/>
          </a:xfrm>
        </p:spPr>
        <p:txBody>
          <a:bodyPr/>
          <a:lstStyle/>
          <a:p>
            <a:pPr>
              <a:defRPr/>
            </a:pPr>
            <a:r>
              <a:rPr lang="en-US" sz="2200" dirty="0"/>
              <a:t>At the end of an IRP Peer </a:t>
            </a:r>
            <a:r>
              <a:rPr lang="en-US" sz="2200" dirty="0" smtClean="0"/>
              <a:t>Review </a:t>
            </a:r>
            <a:r>
              <a:rPr lang="en-US" sz="2200" dirty="0"/>
              <a:t>a closing conference will be held with the Jurisdiction. The purpose of the closing conference is to present  preliminary findings of the Review to the jurisdiction.</a:t>
            </a:r>
          </a:p>
          <a:p>
            <a:pPr marL="0" indent="0">
              <a:buFontTx/>
              <a:buNone/>
              <a:defRPr/>
            </a:pPr>
            <a:endParaRPr lang="en-US" sz="2200" dirty="0"/>
          </a:p>
          <a:p>
            <a:pPr>
              <a:defRPr/>
            </a:pPr>
            <a:r>
              <a:rPr lang="en-US" sz="2200" dirty="0"/>
              <a:t>Following the completion of a Review, a preliminary Report will be prepared based on the findings of the Team, and will be presented to the jurisdiction at the closing. The jurisdictions will be encouraged to provide a response on the review.</a:t>
            </a:r>
          </a:p>
          <a:p>
            <a:pPr marL="0" indent="0">
              <a:buFontTx/>
              <a:buNone/>
              <a:defRPr/>
            </a:pPr>
            <a:endParaRPr lang="en-US" sz="2200" dirty="0"/>
          </a:p>
          <a:p>
            <a:pPr>
              <a:defRPr/>
            </a:pPr>
            <a:r>
              <a:rPr lang="en-US" sz="2200" dirty="0"/>
              <a:t> After 30 days, the preliminary report will become Final and posted on the IRP web site along with Jurisdiction responses to the review.</a:t>
            </a:r>
          </a:p>
          <a:p>
            <a:pPr marL="0" indent="0">
              <a:buNone/>
            </a:pPr>
            <a:endParaRPr lang="en-US" dirty="0"/>
          </a:p>
        </p:txBody>
      </p:sp>
    </p:spTree>
    <p:extLst>
      <p:ext uri="{BB962C8B-B14F-4D97-AF65-F5344CB8AC3E}">
        <p14:creationId xmlns:p14="http://schemas.microsoft.com/office/powerpoint/2010/main" val="20481369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IRP Peer Review</a:t>
            </a:r>
          </a:p>
        </p:txBody>
      </p:sp>
      <p:sp>
        <p:nvSpPr>
          <p:cNvPr id="3" name="Content Placeholder 2"/>
          <p:cNvSpPr>
            <a:spLocks noGrp="1"/>
          </p:cNvSpPr>
          <p:nvPr>
            <p:ph idx="1"/>
          </p:nvPr>
        </p:nvSpPr>
        <p:spPr>
          <a:xfrm>
            <a:off x="228600" y="914400"/>
            <a:ext cx="8915400" cy="5029200"/>
          </a:xfrm>
        </p:spPr>
        <p:txBody>
          <a:bodyPr/>
          <a:lstStyle/>
          <a:p>
            <a:pPr>
              <a:lnSpc>
                <a:spcPct val="90000"/>
              </a:lnSpc>
            </a:pPr>
            <a:r>
              <a:rPr lang="en-US" altLang="en-US" sz="2200" dirty="0"/>
              <a:t>For IRP there will be a  Follow-up Peer Review for non-compliant Sections (Conference Call) </a:t>
            </a:r>
          </a:p>
          <a:p>
            <a:pPr marL="0" indent="0">
              <a:lnSpc>
                <a:spcPct val="90000"/>
              </a:lnSpc>
              <a:buNone/>
            </a:pPr>
            <a:endParaRPr lang="en-US" altLang="en-US" sz="1200" dirty="0"/>
          </a:p>
          <a:p>
            <a:pPr>
              <a:lnSpc>
                <a:spcPct val="90000"/>
              </a:lnSpc>
            </a:pPr>
            <a:r>
              <a:rPr lang="en-US" altLang="en-US" sz="2200" dirty="0"/>
              <a:t>Approximately one year from the closing conference, a follow-up Peer Review call will be held with the Jurisdiction as part of the Committee’s monthly conference call. </a:t>
            </a:r>
            <a:endParaRPr lang="en-US" altLang="en-US" sz="2200" dirty="0" smtClean="0"/>
          </a:p>
          <a:p>
            <a:pPr marL="0" indent="0">
              <a:lnSpc>
                <a:spcPct val="90000"/>
              </a:lnSpc>
              <a:buNone/>
            </a:pPr>
            <a:endParaRPr lang="en-US" altLang="en-US" sz="1200" dirty="0" smtClean="0"/>
          </a:p>
          <a:p>
            <a:pPr>
              <a:lnSpc>
                <a:spcPct val="90000"/>
              </a:lnSpc>
            </a:pPr>
            <a:r>
              <a:rPr lang="en-US" altLang="en-US" sz="2200" dirty="0" smtClean="0"/>
              <a:t>Jurisdiction </a:t>
            </a:r>
            <a:r>
              <a:rPr lang="en-US" altLang="en-US" sz="2200" dirty="0"/>
              <a:t>will be provided with Action Plan </a:t>
            </a:r>
            <a:r>
              <a:rPr lang="en-US" altLang="en-US" sz="2200" dirty="0" smtClean="0"/>
              <a:t>requesting required </a:t>
            </a:r>
            <a:r>
              <a:rPr lang="en-US" altLang="en-US" sz="2200" dirty="0"/>
              <a:t>documents to determine compliance </a:t>
            </a:r>
            <a:r>
              <a:rPr lang="en-US" altLang="en-US" sz="2200" dirty="0" smtClean="0"/>
              <a:t>with Sections </a:t>
            </a:r>
            <a:r>
              <a:rPr lang="en-US" altLang="en-US" sz="2200" dirty="0"/>
              <a:t>found out of </a:t>
            </a:r>
            <a:r>
              <a:rPr lang="en-US" altLang="en-US" sz="2200" dirty="0" smtClean="0"/>
              <a:t>compliance.</a:t>
            </a:r>
          </a:p>
          <a:p>
            <a:pPr marL="0" indent="0">
              <a:lnSpc>
                <a:spcPct val="90000"/>
              </a:lnSpc>
              <a:buNone/>
            </a:pPr>
            <a:endParaRPr lang="en-US" altLang="en-US" sz="1200" dirty="0" smtClean="0"/>
          </a:p>
          <a:p>
            <a:pPr>
              <a:lnSpc>
                <a:spcPct val="90000"/>
              </a:lnSpc>
            </a:pPr>
            <a:r>
              <a:rPr lang="en-US" altLang="en-US" sz="2200" dirty="0" smtClean="0"/>
              <a:t>Jurisdiction </a:t>
            </a:r>
            <a:r>
              <a:rPr lang="en-US" altLang="en-US" sz="2200" dirty="0"/>
              <a:t>staff members may participate in </a:t>
            </a:r>
            <a:r>
              <a:rPr lang="en-US" altLang="en-US" sz="2200" dirty="0" smtClean="0"/>
              <a:t>the conference </a:t>
            </a:r>
            <a:r>
              <a:rPr lang="en-US" altLang="en-US" sz="2200" dirty="0"/>
              <a:t>call to explain the information </a:t>
            </a:r>
            <a:r>
              <a:rPr lang="en-US" altLang="en-US" sz="2200" dirty="0" smtClean="0"/>
              <a:t>provided.</a:t>
            </a:r>
          </a:p>
          <a:p>
            <a:pPr marL="0" indent="0">
              <a:lnSpc>
                <a:spcPct val="90000"/>
              </a:lnSpc>
              <a:buNone/>
            </a:pPr>
            <a:endParaRPr lang="en-US" altLang="en-US" sz="1200" dirty="0" smtClean="0"/>
          </a:p>
          <a:p>
            <a:pPr>
              <a:lnSpc>
                <a:spcPct val="90000"/>
              </a:lnSpc>
              <a:buFont typeface="Arial" panose="020B0604020202020204" pitchFamily="34" charset="0"/>
              <a:buChar char="•"/>
            </a:pPr>
            <a:r>
              <a:rPr lang="en-US" altLang="en-US" sz="2200" dirty="0" smtClean="0"/>
              <a:t>Continued </a:t>
            </a:r>
            <a:r>
              <a:rPr lang="en-US" altLang="en-US" sz="2200" dirty="0"/>
              <a:t>non-compliance issues will be referred </a:t>
            </a:r>
            <a:r>
              <a:rPr lang="en-US" altLang="en-US" sz="2200" dirty="0" smtClean="0"/>
              <a:t>to the </a:t>
            </a:r>
            <a:r>
              <a:rPr lang="en-US" altLang="en-US" sz="2200" dirty="0"/>
              <a:t>Dispute Resolution Committee (DRC).</a:t>
            </a:r>
          </a:p>
          <a:p>
            <a:pPr marL="0" indent="0">
              <a:buNone/>
            </a:pPr>
            <a:endParaRPr lang="en-US" dirty="0"/>
          </a:p>
        </p:txBody>
      </p:sp>
    </p:spTree>
    <p:extLst>
      <p:ext uri="{BB962C8B-B14F-4D97-AF65-F5344CB8AC3E}">
        <p14:creationId xmlns:p14="http://schemas.microsoft.com/office/powerpoint/2010/main" val="303694873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IRP Peer Review</a:t>
            </a:r>
            <a:endParaRPr lang="en-US" dirty="0"/>
          </a:p>
        </p:txBody>
      </p:sp>
      <p:sp>
        <p:nvSpPr>
          <p:cNvPr id="3" name="Content Placeholder 2"/>
          <p:cNvSpPr>
            <a:spLocks noGrp="1"/>
          </p:cNvSpPr>
          <p:nvPr>
            <p:ph idx="1"/>
          </p:nvPr>
        </p:nvSpPr>
        <p:spPr>
          <a:xfrm>
            <a:off x="152400" y="2514600"/>
            <a:ext cx="8763000" cy="2514600"/>
          </a:xfrm>
        </p:spPr>
        <p:txBody>
          <a:bodyPr/>
          <a:lstStyle/>
          <a:p>
            <a:r>
              <a:rPr lang="en-US" dirty="0" smtClean="0"/>
              <a:t>The Review Itself – </a:t>
            </a:r>
            <a:r>
              <a:rPr lang="en-US" b="1" u="sng" dirty="0" smtClean="0">
                <a:solidFill>
                  <a:srgbClr val="0070C0"/>
                </a:solidFill>
              </a:rPr>
              <a:t>What you need to know</a:t>
            </a:r>
          </a:p>
          <a:p>
            <a:pPr marL="457200" lvl="1" indent="0">
              <a:buNone/>
            </a:pPr>
            <a:endParaRPr lang="en-US" dirty="0" smtClean="0"/>
          </a:p>
          <a:p>
            <a:pPr marL="457200" lvl="1" indent="0">
              <a:buNone/>
            </a:pPr>
            <a:endParaRPr lang="en-US" dirty="0" smtClean="0"/>
          </a:p>
          <a:p>
            <a:pPr lvl="1"/>
            <a:endParaRPr lang="en-US" dirty="0"/>
          </a:p>
        </p:txBody>
      </p:sp>
    </p:spTree>
    <p:extLst>
      <p:ext uri="{BB962C8B-B14F-4D97-AF65-F5344CB8AC3E}">
        <p14:creationId xmlns:p14="http://schemas.microsoft.com/office/powerpoint/2010/main" val="318984229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IRP Peer Review</a:t>
            </a:r>
          </a:p>
        </p:txBody>
      </p:sp>
      <p:sp>
        <p:nvSpPr>
          <p:cNvPr id="3" name="Content Placeholder 2"/>
          <p:cNvSpPr>
            <a:spLocks noGrp="1"/>
          </p:cNvSpPr>
          <p:nvPr>
            <p:ph idx="1"/>
          </p:nvPr>
        </p:nvSpPr>
        <p:spPr/>
        <p:txBody>
          <a:bodyPr/>
          <a:lstStyle/>
          <a:p>
            <a:r>
              <a:rPr lang="en-US" sz="2200" b="1" dirty="0"/>
              <a:t>Article X, Section 1065, Netting of Audit Adjustments</a:t>
            </a:r>
            <a:endParaRPr lang="en-US" sz="2200" dirty="0"/>
          </a:p>
          <a:p>
            <a:r>
              <a:rPr lang="en-US" sz="2200" dirty="0"/>
              <a:t>Verify the jurisdiction has procedures in place to properly collect and refund audit adjustments.</a:t>
            </a:r>
          </a:p>
          <a:p>
            <a:r>
              <a:rPr lang="en-US" sz="2200" dirty="0"/>
              <a:t>Ensure that the collection of any underpayment is transmitted within 30 days following the transmittal period during which such payment was received.</a:t>
            </a:r>
          </a:p>
          <a:p>
            <a:pPr marL="0" indent="0">
              <a:buNone/>
            </a:pPr>
            <a:endParaRPr lang="en-US" sz="2200" dirty="0"/>
          </a:p>
          <a:p>
            <a:r>
              <a:rPr lang="en-US" sz="2200" b="1" dirty="0"/>
              <a:t>Article X, Section 1070, Audit Transmittals </a:t>
            </a:r>
            <a:endParaRPr lang="en-US" sz="2200" dirty="0"/>
          </a:p>
          <a:p>
            <a:r>
              <a:rPr lang="en-US" sz="2200" dirty="0"/>
              <a:t>Determine whether the jurisdiction is netting its audit adjustments as defined in the Plan to both Clearinghouse and non-Clearinghouse member jurisdictions.</a:t>
            </a:r>
          </a:p>
        </p:txBody>
      </p:sp>
    </p:spTree>
    <p:extLst>
      <p:ext uri="{BB962C8B-B14F-4D97-AF65-F5344CB8AC3E}">
        <p14:creationId xmlns:p14="http://schemas.microsoft.com/office/powerpoint/2010/main" val="332762210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IRP Peer Review</a:t>
            </a:r>
          </a:p>
        </p:txBody>
      </p:sp>
      <p:sp>
        <p:nvSpPr>
          <p:cNvPr id="3" name="Content Placeholder 2"/>
          <p:cNvSpPr>
            <a:spLocks noGrp="1"/>
          </p:cNvSpPr>
          <p:nvPr>
            <p:ph idx="1"/>
          </p:nvPr>
        </p:nvSpPr>
        <p:spPr>
          <a:xfrm>
            <a:off x="76200" y="1371600"/>
            <a:ext cx="8915400" cy="4378325"/>
          </a:xfrm>
        </p:spPr>
        <p:txBody>
          <a:bodyPr/>
          <a:lstStyle/>
          <a:p>
            <a:r>
              <a:rPr lang="en-US" sz="2200" b="1" dirty="0"/>
              <a:t>(IRP 1025) </a:t>
            </a:r>
            <a:r>
              <a:rPr lang="en-US" sz="2200" dirty="0"/>
              <a:t>Obtain the </a:t>
            </a:r>
            <a:r>
              <a:rPr lang="en-US" sz="2200" i="1" dirty="0"/>
              <a:t>Annual Report of IRP Audit Activity </a:t>
            </a:r>
            <a:r>
              <a:rPr lang="en-US" sz="2200" dirty="0"/>
              <a:t>forms (APM Appendix </a:t>
            </a:r>
            <a:r>
              <a:rPr lang="en-US" sz="2200" dirty="0" smtClean="0"/>
              <a:t>A) completed </a:t>
            </a:r>
            <a:r>
              <a:rPr lang="en-US" sz="2200" dirty="0"/>
              <a:t>each of the calendar years under review by the jurisdiction </a:t>
            </a:r>
            <a:r>
              <a:rPr lang="en-US" sz="2200" dirty="0" smtClean="0"/>
              <a:t>being reviewed</a:t>
            </a:r>
            <a:r>
              <a:rPr lang="en-US" sz="2200" dirty="0"/>
              <a:t>.</a:t>
            </a:r>
          </a:p>
          <a:p>
            <a:pPr marL="0" indent="0">
              <a:buNone/>
            </a:pPr>
            <a:endParaRPr lang="en-US" sz="2200" dirty="0"/>
          </a:p>
          <a:p>
            <a:r>
              <a:rPr lang="en-US" sz="2200" dirty="0"/>
              <a:t>Determine whether the total number of audits listed meets or exceeds the 3% </a:t>
            </a:r>
            <a:r>
              <a:rPr lang="en-US" sz="2200" dirty="0" smtClean="0"/>
              <a:t>yearly average </a:t>
            </a:r>
            <a:r>
              <a:rPr lang="en-US" sz="2200" dirty="0"/>
              <a:t>requirement (attachment 3).</a:t>
            </a:r>
          </a:p>
          <a:p>
            <a:pPr marL="0" indent="0">
              <a:buNone/>
            </a:pPr>
            <a:endParaRPr lang="en-US" sz="2200" dirty="0"/>
          </a:p>
          <a:p>
            <a:r>
              <a:rPr lang="en-US" sz="2200" dirty="0"/>
              <a:t>If the jurisdiction conducts Records Reviews, determine the number of </a:t>
            </a:r>
            <a:r>
              <a:rPr lang="en-US" sz="2200" dirty="0" smtClean="0"/>
              <a:t>reviews conducted </a:t>
            </a:r>
            <a:r>
              <a:rPr lang="en-US" sz="2200" dirty="0"/>
              <a:t>each of the calendar years under review and ensure no more than </a:t>
            </a:r>
            <a:r>
              <a:rPr lang="en-US" sz="2200" dirty="0" smtClean="0"/>
              <a:t>25% of </a:t>
            </a:r>
            <a:r>
              <a:rPr lang="en-US" sz="2200" dirty="0"/>
              <a:t>the audit requirement (per year) is satisfied by those reviews (3 reviews may </a:t>
            </a:r>
            <a:r>
              <a:rPr lang="en-US" sz="2200" dirty="0" smtClean="0"/>
              <a:t>be substituted </a:t>
            </a:r>
            <a:r>
              <a:rPr lang="en-US" sz="2200" dirty="0"/>
              <a:t>for 1 audit)</a:t>
            </a:r>
          </a:p>
          <a:p>
            <a:endParaRPr lang="en-US" dirty="0"/>
          </a:p>
        </p:txBody>
      </p:sp>
    </p:spTree>
    <p:extLst>
      <p:ext uri="{BB962C8B-B14F-4D97-AF65-F5344CB8AC3E}">
        <p14:creationId xmlns:p14="http://schemas.microsoft.com/office/powerpoint/2010/main" val="262557082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IRP Peer Review</a:t>
            </a:r>
          </a:p>
        </p:txBody>
      </p:sp>
      <p:sp>
        <p:nvSpPr>
          <p:cNvPr id="3" name="Content Placeholder 2"/>
          <p:cNvSpPr>
            <a:spLocks noGrp="1"/>
          </p:cNvSpPr>
          <p:nvPr>
            <p:ph idx="1"/>
          </p:nvPr>
        </p:nvSpPr>
        <p:spPr>
          <a:xfrm>
            <a:off x="12526" y="1524000"/>
            <a:ext cx="8991600" cy="4378325"/>
          </a:xfrm>
        </p:spPr>
        <p:txBody>
          <a:bodyPr/>
          <a:lstStyle/>
          <a:p>
            <a:r>
              <a:rPr lang="en-US" sz="2200" b="1" dirty="0"/>
              <a:t>(IRP 1055) </a:t>
            </a:r>
            <a:r>
              <a:rPr lang="en-US" sz="2200" dirty="0"/>
              <a:t>Check with reviewer’s audit personnel to determine if the jurisdiction has sent audit findings during a period of three to six months prior to the review </a:t>
            </a:r>
            <a:r>
              <a:rPr lang="en-US" sz="2200" dirty="0" smtClean="0"/>
              <a:t>visit. Determine </a:t>
            </a:r>
            <a:r>
              <a:rPr lang="en-US" sz="2200" dirty="0"/>
              <a:t>if the information being sent would allow a proper decision to be </a:t>
            </a:r>
            <a:r>
              <a:rPr lang="en-US" sz="2200" dirty="0" smtClean="0"/>
              <a:t>made by </a:t>
            </a:r>
            <a:r>
              <a:rPr lang="en-US" sz="2200" dirty="0"/>
              <a:t>a foreign jurisdiction.</a:t>
            </a:r>
          </a:p>
          <a:p>
            <a:pPr marL="0" indent="0">
              <a:buNone/>
            </a:pPr>
            <a:r>
              <a:rPr lang="en-US" sz="2200" b="1" dirty="0"/>
              <a:t> </a:t>
            </a:r>
            <a:endParaRPr lang="en-US" sz="2200" dirty="0"/>
          </a:p>
          <a:p>
            <a:r>
              <a:rPr lang="en-US" sz="2200" b="1" dirty="0"/>
              <a:t>(APM 201) </a:t>
            </a:r>
            <a:r>
              <a:rPr lang="en-US" sz="2200" dirty="0"/>
              <a:t>Obtain and review the jurisdictional personnel hiring </a:t>
            </a:r>
            <a:r>
              <a:rPr lang="en-US" sz="2200" dirty="0" smtClean="0"/>
              <a:t>guidelines, organizational </a:t>
            </a:r>
            <a:r>
              <a:rPr lang="en-US" sz="2200" dirty="0"/>
              <a:t>chart, and procedural flowcharts (if available).</a:t>
            </a:r>
          </a:p>
          <a:p>
            <a:pPr marL="0" indent="0">
              <a:buNone/>
            </a:pPr>
            <a:endParaRPr lang="en-US" sz="2200" dirty="0"/>
          </a:p>
          <a:p>
            <a:endParaRPr lang="en-US" dirty="0"/>
          </a:p>
        </p:txBody>
      </p:sp>
    </p:spTree>
    <p:extLst>
      <p:ext uri="{BB962C8B-B14F-4D97-AF65-F5344CB8AC3E}">
        <p14:creationId xmlns:p14="http://schemas.microsoft.com/office/powerpoint/2010/main" val="10070202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IFTA Compliance Review</a:t>
            </a:r>
          </a:p>
        </p:txBody>
      </p:sp>
      <p:sp>
        <p:nvSpPr>
          <p:cNvPr id="3" name="Content Placeholder 2"/>
          <p:cNvSpPr>
            <a:spLocks noGrp="1"/>
          </p:cNvSpPr>
          <p:nvPr>
            <p:ph idx="1"/>
          </p:nvPr>
        </p:nvSpPr>
        <p:spPr/>
        <p:txBody>
          <a:bodyPr/>
          <a:lstStyle/>
          <a:p>
            <a:r>
              <a:rPr lang="en-US" dirty="0" smtClean="0"/>
              <a:t>Jurisdiction contacted approximately 120 days prior to scheduled review dates to conduct a preliminary review</a:t>
            </a:r>
          </a:p>
          <a:p>
            <a:r>
              <a:rPr lang="en-US" dirty="0" smtClean="0"/>
              <a:t>Preliminary information will be requested including lists of audits completed by year, sample audits, etc.</a:t>
            </a:r>
          </a:p>
          <a:p>
            <a:r>
              <a:rPr lang="en-US" dirty="0" smtClean="0"/>
              <a:t>Administrator will select a sample of audits, which will be the basis for the review</a:t>
            </a:r>
          </a:p>
          <a:p>
            <a:endParaRPr lang="en-US" dirty="0"/>
          </a:p>
        </p:txBody>
      </p:sp>
    </p:spTree>
    <p:extLst>
      <p:ext uri="{BB962C8B-B14F-4D97-AF65-F5344CB8AC3E}">
        <p14:creationId xmlns:p14="http://schemas.microsoft.com/office/powerpoint/2010/main" val="354475944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IRP Peer Review</a:t>
            </a:r>
          </a:p>
        </p:txBody>
      </p:sp>
      <p:sp>
        <p:nvSpPr>
          <p:cNvPr id="3" name="Content Placeholder 2"/>
          <p:cNvSpPr>
            <a:spLocks noGrp="1"/>
          </p:cNvSpPr>
          <p:nvPr>
            <p:ph idx="1"/>
          </p:nvPr>
        </p:nvSpPr>
        <p:spPr/>
        <p:txBody>
          <a:bodyPr/>
          <a:lstStyle/>
          <a:p>
            <a:r>
              <a:rPr lang="en-US" sz="2200" b="1" dirty="0"/>
              <a:t>(APM 201) </a:t>
            </a:r>
            <a:r>
              <a:rPr lang="en-US" sz="2200" dirty="0"/>
              <a:t>Select a sample of audits from the jurisdiction’s audit list. It is up to the review auditor to determine a sample selection method. Once the population size is determined,</a:t>
            </a:r>
            <a:r>
              <a:rPr lang="en-US" sz="2200" dirty="0">
                <a:solidFill>
                  <a:schemeClr val="accent2">
                    <a:lumMod val="60000"/>
                    <a:lumOff val="40000"/>
                  </a:schemeClr>
                </a:solidFill>
              </a:rPr>
              <a:t> </a:t>
            </a:r>
            <a:r>
              <a:rPr lang="en-US" sz="2200" u="sng" dirty="0">
                <a:solidFill>
                  <a:schemeClr val="accent2">
                    <a:lumMod val="60000"/>
                    <a:lumOff val="40000"/>
                  </a:schemeClr>
                </a:solidFill>
              </a:rPr>
              <a:t>at least half of the audits to be sampled shall be from the final calendar year of the review period</a:t>
            </a:r>
            <a:r>
              <a:rPr lang="en-US" sz="2200" dirty="0"/>
              <a:t>, and the remaining audits shall be randomly selected from the two calendar years preceding the final calendar year. The initial sample size can be reduced or expanded based on auditor judgment; if reduction or expansion occurs, document this on the Peer Review Log.</a:t>
            </a:r>
          </a:p>
          <a:p>
            <a:endParaRPr lang="en-US" dirty="0"/>
          </a:p>
        </p:txBody>
      </p:sp>
    </p:spTree>
    <p:extLst>
      <p:ext uri="{BB962C8B-B14F-4D97-AF65-F5344CB8AC3E}">
        <p14:creationId xmlns:p14="http://schemas.microsoft.com/office/powerpoint/2010/main" val="162207356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IRP Peer Review</a:t>
            </a:r>
          </a:p>
        </p:txBody>
      </p:sp>
      <p:sp>
        <p:nvSpPr>
          <p:cNvPr id="3" name="Content Placeholder 2"/>
          <p:cNvSpPr>
            <a:spLocks noGrp="1"/>
          </p:cNvSpPr>
          <p:nvPr>
            <p:ph idx="1"/>
          </p:nvPr>
        </p:nvSpPr>
        <p:spPr>
          <a:xfrm>
            <a:off x="152400" y="990600"/>
            <a:ext cx="8915400" cy="4378325"/>
          </a:xfrm>
        </p:spPr>
        <p:txBody>
          <a:bodyPr/>
          <a:lstStyle/>
          <a:p>
            <a:r>
              <a:rPr lang="en-US" sz="2200" b="1" dirty="0"/>
              <a:t>(APM 205) </a:t>
            </a:r>
            <a:r>
              <a:rPr lang="en-US" sz="2200" dirty="0"/>
              <a:t>Review the standardized audit program submitted by the jurisdiction.</a:t>
            </a:r>
          </a:p>
          <a:p>
            <a:pPr marL="0" indent="0">
              <a:buNone/>
            </a:pPr>
            <a:endParaRPr lang="en-US" sz="2200" dirty="0"/>
          </a:p>
          <a:p>
            <a:r>
              <a:rPr lang="en-US" sz="2200" b="1" dirty="0"/>
              <a:t>(APM 204) </a:t>
            </a:r>
            <a:r>
              <a:rPr lang="en-US" sz="2200" dirty="0"/>
              <a:t>Review the jurisdiction’s organizational chart to determine if </a:t>
            </a:r>
            <a:r>
              <a:rPr lang="en-US" sz="2200" dirty="0" smtClean="0"/>
              <a:t>possible organization </a:t>
            </a:r>
            <a:r>
              <a:rPr lang="en-US" sz="2200" dirty="0"/>
              <a:t>impairments to auditor independence may exist.</a:t>
            </a:r>
          </a:p>
          <a:p>
            <a:pPr marL="0" indent="0">
              <a:buNone/>
            </a:pPr>
            <a:endParaRPr lang="en-US" sz="2200" dirty="0"/>
          </a:p>
          <a:p>
            <a:r>
              <a:rPr lang="en-US" sz="2200" b="1" dirty="0"/>
              <a:t>(APM 1220) </a:t>
            </a:r>
            <a:r>
              <a:rPr lang="en-US" sz="2200" dirty="0"/>
              <a:t>Verify whether annual audit reports have been filed for the </a:t>
            </a:r>
            <a:r>
              <a:rPr lang="en-US" sz="2200" dirty="0" smtClean="0"/>
              <a:t>period covered </a:t>
            </a:r>
            <a:r>
              <a:rPr lang="en-US" sz="2200" dirty="0"/>
              <a:t>by the compliance review. Examine the annual reports to </a:t>
            </a:r>
            <a:r>
              <a:rPr lang="en-US" sz="2200" dirty="0" smtClean="0"/>
              <a:t>determine whether </a:t>
            </a:r>
            <a:r>
              <a:rPr lang="en-US" sz="2200" dirty="0"/>
              <a:t>the reports were filed timely and accurately</a:t>
            </a:r>
            <a:r>
              <a:rPr lang="en-US" sz="2200" dirty="0" smtClean="0"/>
              <a:t>.</a:t>
            </a:r>
          </a:p>
          <a:p>
            <a:r>
              <a:rPr lang="en-US" sz="2400" b="1" dirty="0"/>
              <a:t>802(a)</a:t>
            </a:r>
            <a:r>
              <a:rPr lang="en-US" sz="2400" dirty="0"/>
              <a:t> A copy of the Registrant Audit Report is kept in the audit file.</a:t>
            </a:r>
          </a:p>
          <a:p>
            <a:endParaRPr lang="en-US" sz="2200" dirty="0"/>
          </a:p>
        </p:txBody>
      </p:sp>
    </p:spTree>
    <p:extLst>
      <p:ext uri="{BB962C8B-B14F-4D97-AF65-F5344CB8AC3E}">
        <p14:creationId xmlns:p14="http://schemas.microsoft.com/office/powerpoint/2010/main" val="314359966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IRP Peer Review</a:t>
            </a:r>
          </a:p>
        </p:txBody>
      </p:sp>
      <p:sp>
        <p:nvSpPr>
          <p:cNvPr id="3" name="Content Placeholder 2"/>
          <p:cNvSpPr>
            <a:spLocks noGrp="1"/>
          </p:cNvSpPr>
          <p:nvPr>
            <p:ph idx="1"/>
          </p:nvPr>
        </p:nvSpPr>
        <p:spPr>
          <a:xfrm>
            <a:off x="152400" y="990600"/>
            <a:ext cx="8915400" cy="5105400"/>
          </a:xfrm>
        </p:spPr>
        <p:txBody>
          <a:bodyPr/>
          <a:lstStyle/>
          <a:p>
            <a:r>
              <a:rPr lang="en-US" sz="2200" b="1" dirty="0"/>
              <a:t>802 Registrant Audit Report contains at least the following information:</a:t>
            </a:r>
            <a:endParaRPr lang="en-US" sz="2200" dirty="0"/>
          </a:p>
          <a:p>
            <a:r>
              <a:rPr lang="en-US" sz="2200" dirty="0"/>
              <a:t>Name and address of registrant.</a:t>
            </a:r>
          </a:p>
          <a:p>
            <a:r>
              <a:rPr lang="en-US" sz="2200" dirty="0"/>
              <a:t>Account number and fleet number.</a:t>
            </a:r>
          </a:p>
          <a:p>
            <a:r>
              <a:rPr lang="en-US" sz="2200" dirty="0"/>
              <a:t>Registration years audited.</a:t>
            </a:r>
          </a:p>
          <a:p>
            <a:r>
              <a:rPr lang="en-US" sz="2200" dirty="0"/>
              <a:t>Distance traveled &amp; percent as originally filed.</a:t>
            </a:r>
          </a:p>
          <a:p>
            <a:r>
              <a:rPr lang="en-US" sz="2200" dirty="0"/>
              <a:t>Distance traveled &amp; percent as a result of audit.</a:t>
            </a:r>
          </a:p>
          <a:p>
            <a:r>
              <a:rPr lang="en-US" sz="2200" dirty="0"/>
              <a:t>Amount of percent factor change.</a:t>
            </a:r>
          </a:p>
          <a:p>
            <a:r>
              <a:rPr lang="en-US" sz="2200" dirty="0"/>
              <a:t>Net fees due (or credit) for each Member Jurisdiction.</a:t>
            </a:r>
          </a:p>
          <a:p>
            <a:r>
              <a:rPr lang="en-US" sz="2200" dirty="0"/>
              <a:t>Remarks, recommendation and findings, including a description of the type records </a:t>
            </a:r>
            <a:r>
              <a:rPr lang="en-US" sz="2200" dirty="0" smtClean="0"/>
              <a:t>audited.</a:t>
            </a:r>
          </a:p>
          <a:p>
            <a:r>
              <a:rPr lang="en-US" sz="2200" dirty="0" smtClean="0"/>
              <a:t>Audit techniques </a:t>
            </a:r>
            <a:r>
              <a:rPr lang="en-US" sz="2200" dirty="0"/>
              <a:t>employed</a:t>
            </a:r>
            <a:r>
              <a:rPr lang="en-US" sz="2200" dirty="0" smtClean="0"/>
              <a:t>.</a:t>
            </a:r>
            <a:endParaRPr lang="en-US" sz="2200" dirty="0"/>
          </a:p>
        </p:txBody>
      </p:sp>
    </p:spTree>
    <p:extLst>
      <p:ext uri="{BB962C8B-B14F-4D97-AF65-F5344CB8AC3E}">
        <p14:creationId xmlns:p14="http://schemas.microsoft.com/office/powerpoint/2010/main" val="426194856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IRP Peer Review</a:t>
            </a:r>
          </a:p>
        </p:txBody>
      </p:sp>
      <p:sp>
        <p:nvSpPr>
          <p:cNvPr id="3" name="Content Placeholder 2"/>
          <p:cNvSpPr>
            <a:spLocks noGrp="1"/>
          </p:cNvSpPr>
          <p:nvPr>
            <p:ph idx="1"/>
          </p:nvPr>
        </p:nvSpPr>
        <p:spPr>
          <a:xfrm>
            <a:off x="152400" y="990600"/>
            <a:ext cx="8915400" cy="4378325"/>
          </a:xfrm>
        </p:spPr>
        <p:txBody>
          <a:bodyPr/>
          <a:lstStyle/>
          <a:p>
            <a:r>
              <a:rPr lang="en-US" sz="2200" b="1" dirty="0"/>
              <a:t>802 Registrant Audit Report contains at least the following information</a:t>
            </a:r>
            <a:r>
              <a:rPr lang="en-US" sz="2200" b="1" dirty="0" smtClean="0"/>
              <a:t>:</a:t>
            </a:r>
          </a:p>
          <a:p>
            <a:pPr marL="0" indent="0">
              <a:buNone/>
            </a:pPr>
            <a:endParaRPr lang="en-US" sz="2200" dirty="0"/>
          </a:p>
          <a:p>
            <a:r>
              <a:rPr lang="en-US" sz="2200" dirty="0" smtClean="0"/>
              <a:t>Identification </a:t>
            </a:r>
            <a:r>
              <a:rPr lang="en-US" sz="2200" dirty="0"/>
              <a:t>of any vehicles removed from the fleet which have full plate fees assessed in the audit.</a:t>
            </a:r>
          </a:p>
          <a:p>
            <a:r>
              <a:rPr lang="en-US" sz="2200" dirty="0"/>
              <a:t>Date the audit report was issued and the name of the auditor.</a:t>
            </a:r>
          </a:p>
          <a:p>
            <a:r>
              <a:rPr lang="en-US" sz="2200" dirty="0"/>
              <a:t>The Registrant Audit Report contains enough information, including detailed schedules, to allow the Registrant to verify any adjustments made</a:t>
            </a:r>
            <a:r>
              <a:rPr lang="en-US" sz="2200" dirty="0" smtClean="0"/>
              <a:t>.</a:t>
            </a:r>
          </a:p>
          <a:p>
            <a:r>
              <a:rPr lang="en-US" sz="2200" dirty="0"/>
              <a:t>A copy of the Interjurisdictional Audit Report is kept in the audit file.</a:t>
            </a:r>
          </a:p>
          <a:p>
            <a:pPr marL="0" indent="0">
              <a:buNone/>
            </a:pPr>
            <a:endParaRPr lang="en-US" sz="2200" dirty="0"/>
          </a:p>
          <a:p>
            <a:pPr marL="0" indent="0">
              <a:buNone/>
            </a:pPr>
            <a:endParaRPr lang="en-US" sz="2200" dirty="0"/>
          </a:p>
        </p:txBody>
      </p:sp>
    </p:spTree>
    <p:extLst>
      <p:ext uri="{BB962C8B-B14F-4D97-AF65-F5344CB8AC3E}">
        <p14:creationId xmlns:p14="http://schemas.microsoft.com/office/powerpoint/2010/main" val="167604263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IRP Peer Review</a:t>
            </a:r>
          </a:p>
        </p:txBody>
      </p:sp>
      <p:sp>
        <p:nvSpPr>
          <p:cNvPr id="3" name="Content Placeholder 2"/>
          <p:cNvSpPr>
            <a:spLocks noGrp="1"/>
          </p:cNvSpPr>
          <p:nvPr>
            <p:ph idx="1"/>
          </p:nvPr>
        </p:nvSpPr>
        <p:spPr>
          <a:xfrm>
            <a:off x="152400" y="990600"/>
            <a:ext cx="8915400" cy="4378325"/>
          </a:xfrm>
        </p:spPr>
        <p:txBody>
          <a:bodyPr/>
          <a:lstStyle/>
          <a:p>
            <a:pPr marR="0">
              <a:lnSpc>
                <a:spcPct val="115000"/>
              </a:lnSpc>
              <a:spcBef>
                <a:spcPts val="0"/>
              </a:spcBef>
              <a:spcAft>
                <a:spcPts val="0"/>
              </a:spcAft>
              <a:buFont typeface="Arial" panose="020B0604020202020204" pitchFamily="34" charset="0"/>
              <a:buChar char="•"/>
            </a:pPr>
            <a:r>
              <a:rPr lang="en-US" sz="2200" b="1" dirty="0">
                <a:ea typeface="Calibri"/>
                <a:cs typeface="Times New Roman"/>
              </a:rPr>
              <a:t>803(b) Interjurisdictional Audit Report contains at least the following information:</a:t>
            </a:r>
            <a:endParaRPr lang="en-US" sz="2200" dirty="0">
              <a:latin typeface="Calibri"/>
              <a:ea typeface="Calibri"/>
              <a:cs typeface="Times New Roman"/>
            </a:endParaRPr>
          </a:p>
          <a:p>
            <a:pPr marL="0" marR="0" indent="457200">
              <a:lnSpc>
                <a:spcPct val="115000"/>
              </a:lnSpc>
              <a:spcBef>
                <a:spcPts val="0"/>
              </a:spcBef>
              <a:spcAft>
                <a:spcPts val="0"/>
              </a:spcAft>
            </a:pPr>
            <a:r>
              <a:rPr lang="en-US" sz="2200" dirty="0">
                <a:ea typeface="Calibri"/>
                <a:cs typeface="Times New Roman"/>
              </a:rPr>
              <a:t>Name of base jurisdiction.</a:t>
            </a:r>
            <a:endParaRPr lang="en-US" sz="2200" dirty="0">
              <a:latin typeface="Calibri"/>
              <a:ea typeface="Calibri"/>
              <a:cs typeface="Times New Roman"/>
            </a:endParaRPr>
          </a:p>
          <a:p>
            <a:pPr marL="0" marR="0" indent="457200">
              <a:lnSpc>
                <a:spcPct val="115000"/>
              </a:lnSpc>
              <a:spcBef>
                <a:spcPts val="0"/>
              </a:spcBef>
              <a:spcAft>
                <a:spcPts val="0"/>
              </a:spcAft>
            </a:pPr>
            <a:r>
              <a:rPr lang="en-US" sz="2200" dirty="0">
                <a:ea typeface="Calibri"/>
                <a:cs typeface="Times New Roman"/>
              </a:rPr>
              <a:t>Name and address of registrant.</a:t>
            </a:r>
            <a:endParaRPr lang="en-US" sz="2200" dirty="0">
              <a:latin typeface="Calibri"/>
              <a:ea typeface="Calibri"/>
              <a:cs typeface="Times New Roman"/>
            </a:endParaRPr>
          </a:p>
          <a:p>
            <a:pPr marL="0" marR="0" indent="457200">
              <a:lnSpc>
                <a:spcPct val="115000"/>
              </a:lnSpc>
              <a:spcBef>
                <a:spcPts val="0"/>
              </a:spcBef>
              <a:spcAft>
                <a:spcPts val="0"/>
              </a:spcAft>
            </a:pPr>
            <a:r>
              <a:rPr lang="en-US" sz="2200" dirty="0">
                <a:ea typeface="Calibri"/>
                <a:cs typeface="Times New Roman"/>
              </a:rPr>
              <a:t>Account number.</a:t>
            </a:r>
            <a:endParaRPr lang="en-US" sz="2200" dirty="0">
              <a:latin typeface="Calibri"/>
              <a:ea typeface="Calibri"/>
              <a:cs typeface="Times New Roman"/>
            </a:endParaRPr>
          </a:p>
          <a:p>
            <a:pPr marL="0" marR="0" indent="457200">
              <a:lnSpc>
                <a:spcPct val="115000"/>
              </a:lnSpc>
              <a:spcBef>
                <a:spcPts val="0"/>
              </a:spcBef>
              <a:spcAft>
                <a:spcPts val="0"/>
              </a:spcAft>
            </a:pPr>
            <a:r>
              <a:rPr lang="en-US" sz="2200" dirty="0">
                <a:ea typeface="Calibri"/>
                <a:cs typeface="Times New Roman"/>
              </a:rPr>
              <a:t>Registration years audited.</a:t>
            </a:r>
            <a:endParaRPr lang="en-US" sz="2200" dirty="0">
              <a:latin typeface="Calibri"/>
              <a:ea typeface="Calibri"/>
              <a:cs typeface="Times New Roman"/>
            </a:endParaRPr>
          </a:p>
          <a:p>
            <a:pPr marL="0" marR="0" indent="457200">
              <a:lnSpc>
                <a:spcPct val="115000"/>
              </a:lnSpc>
              <a:spcBef>
                <a:spcPts val="0"/>
              </a:spcBef>
              <a:spcAft>
                <a:spcPts val="0"/>
              </a:spcAft>
            </a:pPr>
            <a:r>
              <a:rPr lang="en-US" sz="2200" dirty="0">
                <a:ea typeface="Calibri"/>
                <a:cs typeface="Times New Roman"/>
              </a:rPr>
              <a:t>Number of vehicles apportioned.</a:t>
            </a:r>
            <a:endParaRPr lang="en-US" sz="2200" dirty="0">
              <a:latin typeface="Calibri"/>
              <a:ea typeface="Calibri"/>
              <a:cs typeface="Times New Roman"/>
            </a:endParaRPr>
          </a:p>
          <a:p>
            <a:pPr marL="0" marR="0" indent="457200">
              <a:lnSpc>
                <a:spcPct val="115000"/>
              </a:lnSpc>
              <a:spcBef>
                <a:spcPts val="0"/>
              </a:spcBef>
              <a:spcAft>
                <a:spcPts val="0"/>
              </a:spcAft>
            </a:pPr>
            <a:r>
              <a:rPr lang="en-US" sz="2200" dirty="0">
                <a:ea typeface="Calibri"/>
                <a:cs typeface="Times New Roman"/>
              </a:rPr>
              <a:t>Reported distance traveled, distance percentage, and fees </a:t>
            </a:r>
            <a:r>
              <a:rPr lang="en-US" sz="2200" dirty="0" smtClean="0">
                <a:ea typeface="Calibri"/>
                <a:cs typeface="Times New Roman"/>
              </a:rPr>
              <a:t>by</a:t>
            </a:r>
          </a:p>
          <a:p>
            <a:pPr marL="0" marR="0" indent="0">
              <a:lnSpc>
                <a:spcPct val="115000"/>
              </a:lnSpc>
              <a:spcBef>
                <a:spcPts val="0"/>
              </a:spcBef>
              <a:spcAft>
                <a:spcPts val="0"/>
              </a:spcAft>
              <a:buNone/>
            </a:pPr>
            <a:r>
              <a:rPr lang="en-US" sz="2200" dirty="0" smtClean="0">
                <a:ea typeface="Calibri"/>
                <a:cs typeface="Times New Roman"/>
              </a:rPr>
              <a:t>      jurisdiction</a:t>
            </a:r>
            <a:r>
              <a:rPr lang="en-US" sz="2200" dirty="0">
                <a:ea typeface="Calibri"/>
                <a:cs typeface="Times New Roman"/>
              </a:rPr>
              <a:t>.</a:t>
            </a:r>
            <a:endParaRPr lang="en-US" sz="2200" dirty="0">
              <a:latin typeface="Calibri"/>
              <a:ea typeface="Calibri"/>
              <a:cs typeface="Times New Roman"/>
            </a:endParaRPr>
          </a:p>
          <a:p>
            <a:pPr marL="0" marR="0" indent="457200">
              <a:lnSpc>
                <a:spcPct val="115000"/>
              </a:lnSpc>
              <a:spcBef>
                <a:spcPts val="0"/>
              </a:spcBef>
              <a:spcAft>
                <a:spcPts val="0"/>
              </a:spcAft>
            </a:pPr>
            <a:r>
              <a:rPr lang="en-US" sz="2200" dirty="0">
                <a:ea typeface="Calibri"/>
                <a:cs typeface="Times New Roman"/>
              </a:rPr>
              <a:t>Audited distance traveled, distance percentage, and fees </a:t>
            </a:r>
            <a:r>
              <a:rPr lang="en-US" sz="2200" dirty="0" smtClean="0">
                <a:ea typeface="Calibri"/>
                <a:cs typeface="Times New Roman"/>
              </a:rPr>
              <a:t>by</a:t>
            </a:r>
          </a:p>
          <a:p>
            <a:pPr marL="0" marR="0" indent="0">
              <a:lnSpc>
                <a:spcPct val="115000"/>
              </a:lnSpc>
              <a:spcBef>
                <a:spcPts val="0"/>
              </a:spcBef>
              <a:spcAft>
                <a:spcPts val="0"/>
              </a:spcAft>
              <a:buNone/>
            </a:pPr>
            <a:r>
              <a:rPr lang="en-US" sz="2200" dirty="0" smtClean="0">
                <a:ea typeface="Calibri"/>
                <a:cs typeface="Times New Roman"/>
              </a:rPr>
              <a:t>      </a:t>
            </a:r>
            <a:r>
              <a:rPr lang="en-US" sz="2200" dirty="0">
                <a:ea typeface="Calibri"/>
                <a:cs typeface="Times New Roman"/>
              </a:rPr>
              <a:t>jurisdiction</a:t>
            </a:r>
            <a:r>
              <a:rPr lang="en-US" sz="2200" dirty="0" smtClean="0">
                <a:ea typeface="Calibri"/>
                <a:cs typeface="Times New Roman"/>
              </a:rPr>
              <a:t>.</a:t>
            </a:r>
            <a:endParaRPr lang="en-US" sz="2200" dirty="0">
              <a:latin typeface="Calibri"/>
              <a:ea typeface="Calibri"/>
              <a:cs typeface="Times New Roman"/>
            </a:endParaRPr>
          </a:p>
        </p:txBody>
      </p:sp>
    </p:spTree>
    <p:extLst>
      <p:ext uri="{BB962C8B-B14F-4D97-AF65-F5344CB8AC3E}">
        <p14:creationId xmlns:p14="http://schemas.microsoft.com/office/powerpoint/2010/main" val="78312705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IRP Peer Review</a:t>
            </a:r>
          </a:p>
        </p:txBody>
      </p:sp>
      <p:sp>
        <p:nvSpPr>
          <p:cNvPr id="3" name="Content Placeholder 2"/>
          <p:cNvSpPr>
            <a:spLocks noGrp="1"/>
          </p:cNvSpPr>
          <p:nvPr>
            <p:ph idx="1"/>
          </p:nvPr>
        </p:nvSpPr>
        <p:spPr>
          <a:xfrm>
            <a:off x="152400" y="990600"/>
            <a:ext cx="8915400" cy="4378325"/>
          </a:xfrm>
        </p:spPr>
        <p:txBody>
          <a:bodyPr/>
          <a:lstStyle/>
          <a:p>
            <a:pPr marL="0" marR="0">
              <a:lnSpc>
                <a:spcPct val="115000"/>
              </a:lnSpc>
              <a:spcBef>
                <a:spcPts val="0"/>
              </a:spcBef>
              <a:spcAft>
                <a:spcPts val="0"/>
              </a:spcAft>
            </a:pPr>
            <a:r>
              <a:rPr lang="en-US" sz="2200" b="1" dirty="0">
                <a:ea typeface="Calibri"/>
                <a:cs typeface="Times New Roman"/>
              </a:rPr>
              <a:t>803(b) Interjurisdictional Audit Report contains at least the following information</a:t>
            </a:r>
            <a:r>
              <a:rPr lang="en-US" sz="2200" b="1" dirty="0" smtClean="0">
                <a:ea typeface="Calibri"/>
                <a:cs typeface="Times New Roman"/>
              </a:rPr>
              <a:t>:</a:t>
            </a:r>
          </a:p>
          <a:p>
            <a:pPr marL="0" marR="0" indent="0">
              <a:lnSpc>
                <a:spcPct val="115000"/>
              </a:lnSpc>
              <a:spcBef>
                <a:spcPts val="0"/>
              </a:spcBef>
              <a:spcAft>
                <a:spcPts val="0"/>
              </a:spcAft>
              <a:buNone/>
            </a:pPr>
            <a:endParaRPr lang="en-US" sz="2200" dirty="0">
              <a:latin typeface="Calibri"/>
              <a:ea typeface="Calibri"/>
              <a:cs typeface="Times New Roman"/>
            </a:endParaRPr>
          </a:p>
          <a:p>
            <a:pPr marL="0" marR="0" indent="457200">
              <a:lnSpc>
                <a:spcPct val="115000"/>
              </a:lnSpc>
              <a:spcBef>
                <a:spcPts val="0"/>
              </a:spcBef>
              <a:spcAft>
                <a:spcPts val="0"/>
              </a:spcAft>
            </a:pPr>
            <a:r>
              <a:rPr lang="en-US" sz="2200" dirty="0" smtClean="0">
                <a:ea typeface="Calibri"/>
                <a:cs typeface="Times New Roman"/>
              </a:rPr>
              <a:t>A </a:t>
            </a:r>
            <a:r>
              <a:rPr lang="en-US" sz="2200" dirty="0">
                <a:ea typeface="Calibri"/>
                <a:cs typeface="Times New Roman"/>
              </a:rPr>
              <a:t>brief narrative of the audit procedures, findings and any </a:t>
            </a:r>
            <a:r>
              <a:rPr lang="en-US" sz="2200" dirty="0" smtClean="0">
                <a:ea typeface="Calibri"/>
                <a:cs typeface="Times New Roman"/>
              </a:rPr>
              <a:t>other</a:t>
            </a:r>
          </a:p>
          <a:p>
            <a:pPr marL="0" marR="0" indent="0">
              <a:lnSpc>
                <a:spcPct val="115000"/>
              </a:lnSpc>
              <a:spcBef>
                <a:spcPts val="0"/>
              </a:spcBef>
              <a:spcAft>
                <a:spcPts val="0"/>
              </a:spcAft>
              <a:buNone/>
            </a:pPr>
            <a:r>
              <a:rPr lang="en-US" sz="2200" dirty="0">
                <a:ea typeface="Calibri"/>
                <a:cs typeface="Times New Roman"/>
              </a:rPr>
              <a:t> </a:t>
            </a:r>
            <a:r>
              <a:rPr lang="en-US" sz="2200" dirty="0" smtClean="0">
                <a:ea typeface="Calibri"/>
                <a:cs typeface="Times New Roman"/>
              </a:rPr>
              <a:t>     necessary </a:t>
            </a:r>
            <a:r>
              <a:rPr lang="en-US" sz="2200" dirty="0">
                <a:ea typeface="Calibri"/>
                <a:cs typeface="Times New Roman"/>
              </a:rPr>
              <a:t>information. </a:t>
            </a:r>
            <a:endParaRPr lang="en-US" sz="2200" dirty="0">
              <a:latin typeface="Calibri"/>
              <a:ea typeface="Calibri"/>
              <a:cs typeface="Times New Roman"/>
            </a:endParaRPr>
          </a:p>
          <a:p>
            <a:pPr marL="457200" marR="0">
              <a:lnSpc>
                <a:spcPct val="115000"/>
              </a:lnSpc>
              <a:spcBef>
                <a:spcPts val="0"/>
              </a:spcBef>
              <a:spcAft>
                <a:spcPts val="0"/>
              </a:spcAft>
            </a:pPr>
            <a:r>
              <a:rPr lang="en-US" sz="2200" dirty="0">
                <a:ea typeface="Calibri"/>
                <a:cs typeface="Times New Roman"/>
              </a:rPr>
              <a:t>Date the audit report was issued and the name of the auditor.</a:t>
            </a:r>
            <a:endParaRPr lang="en-US" sz="2200" dirty="0">
              <a:latin typeface="Calibri"/>
              <a:ea typeface="Calibri"/>
              <a:cs typeface="Times New Roman"/>
            </a:endParaRPr>
          </a:p>
          <a:p>
            <a:pPr marL="457200" marR="0">
              <a:lnSpc>
                <a:spcPct val="115000"/>
              </a:lnSpc>
              <a:spcBef>
                <a:spcPts val="0"/>
              </a:spcBef>
              <a:spcAft>
                <a:spcPts val="0"/>
              </a:spcAft>
            </a:pPr>
            <a:r>
              <a:rPr lang="en-US" sz="2200" dirty="0">
                <a:ea typeface="Calibri"/>
                <a:cs typeface="Times New Roman"/>
              </a:rPr>
              <a:t>Contains a statement on whether the registrant’s distance accounting system is adequate or inadequate; if inadequate, the reason why is to be noted.</a:t>
            </a:r>
            <a:endParaRPr lang="en-US" sz="2200" dirty="0">
              <a:latin typeface="Calibri"/>
              <a:ea typeface="Calibri"/>
              <a:cs typeface="Times New Roman"/>
            </a:endParaRPr>
          </a:p>
          <a:p>
            <a:pPr marL="0" indent="0">
              <a:buNone/>
            </a:pPr>
            <a:endParaRPr lang="en-US" sz="2200" dirty="0"/>
          </a:p>
        </p:txBody>
      </p:sp>
    </p:spTree>
    <p:extLst>
      <p:ext uri="{BB962C8B-B14F-4D97-AF65-F5344CB8AC3E}">
        <p14:creationId xmlns:p14="http://schemas.microsoft.com/office/powerpoint/2010/main" val="51809087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IRP Peer Review</a:t>
            </a:r>
          </a:p>
        </p:txBody>
      </p:sp>
      <p:sp>
        <p:nvSpPr>
          <p:cNvPr id="3" name="Content Placeholder 2"/>
          <p:cNvSpPr>
            <a:spLocks noGrp="1"/>
          </p:cNvSpPr>
          <p:nvPr>
            <p:ph idx="1"/>
          </p:nvPr>
        </p:nvSpPr>
        <p:spPr>
          <a:xfrm>
            <a:off x="152400" y="1752600"/>
            <a:ext cx="8915400" cy="4378325"/>
          </a:xfrm>
        </p:spPr>
        <p:txBody>
          <a:bodyPr/>
          <a:lstStyle/>
          <a:p>
            <a:r>
              <a:rPr lang="en-US" sz="2400" b="1" dirty="0"/>
              <a:t>1035, 1040(a), 802(a), 803(a)</a:t>
            </a:r>
            <a:r>
              <a:rPr lang="en-US" sz="2400" dirty="0"/>
              <a:t> Upon completion of the audit, the registrant and the jurisdictions were provided with a copy of the audit report and afforded the specified review period – 30 days for the registrant and </a:t>
            </a:r>
            <a:r>
              <a:rPr lang="en-US" sz="2400" dirty="0" smtClean="0"/>
              <a:t>45 days </a:t>
            </a:r>
            <a:r>
              <a:rPr lang="en-US" sz="2400" dirty="0"/>
              <a:t>for the jurisdictions. The file includes evidence that timely notification was given to the affected jurisdictions.</a:t>
            </a:r>
          </a:p>
        </p:txBody>
      </p:sp>
    </p:spTree>
    <p:extLst>
      <p:ext uri="{BB962C8B-B14F-4D97-AF65-F5344CB8AC3E}">
        <p14:creationId xmlns:p14="http://schemas.microsoft.com/office/powerpoint/2010/main" val="189460282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Ballot 371 Comparisons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065372794"/>
              </p:ext>
            </p:extLst>
          </p:nvPr>
        </p:nvGraphicFramePr>
        <p:xfrm>
          <a:off x="304799" y="1371599"/>
          <a:ext cx="8534400" cy="4267200"/>
        </p:xfrm>
        <a:graphic>
          <a:graphicData uri="http://schemas.openxmlformats.org/drawingml/2006/table">
            <a:tbl>
              <a:tblPr/>
              <a:tblGrid>
                <a:gridCol w="1064118"/>
                <a:gridCol w="2969234"/>
                <a:gridCol w="1630503"/>
                <a:gridCol w="2870545"/>
              </a:tblGrid>
              <a:tr h="337328">
                <a:tc gridSpan="2">
                  <a:txBody>
                    <a:bodyPr/>
                    <a:lstStyle/>
                    <a:p>
                      <a:pPr algn="ctr" fontAlgn="ctr"/>
                      <a:r>
                        <a:rPr lang="en-US" sz="1400" b="1" i="0" u="none" strike="noStrike" dirty="0">
                          <a:solidFill>
                            <a:srgbClr val="000000"/>
                          </a:solidFill>
                          <a:effectLst/>
                          <a:highlight>
                            <a:srgbClr val="FFFF00"/>
                          </a:highlight>
                          <a:latin typeface="Arial"/>
                        </a:rPr>
                        <a:t>AUDITS PRIOR TO JULY 1, 2013</a:t>
                      </a:r>
                      <a:endParaRPr lang="en-US" sz="1400" b="1" i="0" u="none" strike="noStrike" dirty="0">
                        <a:solidFill>
                          <a:srgbClr val="000000"/>
                        </a:solidFill>
                        <a:effectLst/>
                        <a:latin typeface="Arial"/>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00"/>
                    </a:solidFill>
                  </a:tcPr>
                </a:tc>
                <a:tc hMerge="1">
                  <a:txBody>
                    <a:bodyPr/>
                    <a:lstStyle/>
                    <a:p>
                      <a:endParaRPr lang="en-US"/>
                    </a:p>
                  </a:txBody>
                  <a:tcPr/>
                </a:tc>
                <a:tc gridSpan="2">
                  <a:txBody>
                    <a:bodyPr/>
                    <a:lstStyle/>
                    <a:p>
                      <a:pPr algn="ctr" fontAlgn="ctr"/>
                      <a:r>
                        <a:rPr lang="en-US" sz="1400" b="1" i="0" u="none" strike="noStrike" dirty="0">
                          <a:solidFill>
                            <a:srgbClr val="000000"/>
                          </a:solidFill>
                          <a:effectLst/>
                          <a:highlight>
                            <a:srgbClr val="00FFFF"/>
                          </a:highlight>
                          <a:latin typeface="Arial"/>
                        </a:rPr>
                        <a:t>AUDITS AFTER JULY 1, 2013</a:t>
                      </a:r>
                      <a:endParaRPr lang="en-US" sz="1400" b="1" i="0" u="none" strike="noStrike" dirty="0">
                        <a:solidFill>
                          <a:srgbClr val="000000"/>
                        </a:solidFill>
                        <a:effectLst/>
                        <a:latin typeface="Arial"/>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00"/>
                    </a:solidFill>
                  </a:tcPr>
                </a:tc>
                <a:tc hMerge="1">
                  <a:txBody>
                    <a:bodyPr/>
                    <a:lstStyle/>
                    <a:p>
                      <a:endParaRPr lang="en-US"/>
                    </a:p>
                  </a:txBody>
                  <a:tcPr/>
                </a:tc>
              </a:tr>
              <a:tr h="354194">
                <a:tc gridSpan="2">
                  <a:txBody>
                    <a:bodyPr/>
                    <a:lstStyle/>
                    <a:p>
                      <a:pPr algn="ctr" fontAlgn="ctr"/>
                      <a:r>
                        <a:rPr lang="en-US" sz="1400" b="1" i="0" u="none" strike="noStrike" dirty="0">
                          <a:solidFill>
                            <a:srgbClr val="000000"/>
                          </a:solidFill>
                          <a:effectLst/>
                          <a:highlight>
                            <a:srgbClr val="FFFF00"/>
                          </a:highlight>
                          <a:latin typeface="Arial"/>
                        </a:rPr>
                        <a:t>CITE &amp; DESCRIPTION</a:t>
                      </a:r>
                      <a:endParaRPr lang="en-US" sz="1400" b="1" i="0" u="none" strike="noStrike" dirty="0">
                        <a:solidFill>
                          <a:srgbClr val="000000"/>
                        </a:solidFill>
                        <a:effectLst/>
                        <a:latin typeface="Arial"/>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c gridSpan="2">
                  <a:txBody>
                    <a:bodyPr/>
                    <a:lstStyle/>
                    <a:p>
                      <a:pPr algn="ctr" fontAlgn="ctr"/>
                      <a:r>
                        <a:rPr lang="en-US" sz="1400" b="1" i="0" u="none" strike="noStrike" dirty="0">
                          <a:solidFill>
                            <a:srgbClr val="000000"/>
                          </a:solidFill>
                          <a:effectLst/>
                          <a:highlight>
                            <a:srgbClr val="00FFFF"/>
                          </a:highlight>
                          <a:latin typeface="Arial"/>
                        </a:rPr>
                        <a:t>CITE &amp; DESCRIPTION</a:t>
                      </a:r>
                      <a:endParaRPr lang="en-US" sz="1400" b="1" i="0" u="none" strike="noStrike" dirty="0">
                        <a:solidFill>
                          <a:srgbClr val="000000"/>
                        </a:solidFill>
                        <a:effectLst/>
                        <a:latin typeface="Arial"/>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r>
              <a:tr h="826454">
                <a:tc>
                  <a:txBody>
                    <a:bodyPr/>
                    <a:lstStyle/>
                    <a:p>
                      <a:pPr algn="ctr" fontAlgn="ctr"/>
                      <a:r>
                        <a:rPr lang="en-US" sz="1400" b="1" i="0" u="none" strike="noStrike" dirty="0">
                          <a:solidFill>
                            <a:srgbClr val="000000"/>
                          </a:solidFill>
                          <a:effectLst/>
                          <a:latin typeface="Arial"/>
                        </a:rPr>
                        <a:t>301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400" b="0" i="0" u="none" strike="noStrike">
                          <a:solidFill>
                            <a:srgbClr val="000000"/>
                          </a:solidFill>
                          <a:effectLst/>
                          <a:latin typeface="Arial"/>
                        </a:rPr>
                        <a:t>Jurisdiction auditors meet the qualifications of the jurisdiction's personnel guidelines.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1" i="0" u="none" strike="noStrike" dirty="0">
                          <a:solidFill>
                            <a:srgbClr val="000000"/>
                          </a:solidFill>
                          <a:effectLst/>
                          <a:latin typeface="Arial"/>
                        </a:rPr>
                        <a:t>301(a)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400" b="0" i="0" u="none" strike="noStrike" dirty="0">
                          <a:solidFill>
                            <a:srgbClr val="000000"/>
                          </a:solidFill>
                          <a:effectLst/>
                          <a:latin typeface="Arial"/>
                        </a:rPr>
                        <a:t>Jurisdiction auditors meet the qualifications of the jurisdiction's personnel guidelines.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26454">
                <a:tc>
                  <a:txBody>
                    <a:bodyPr/>
                    <a:lstStyle/>
                    <a:p>
                      <a:pPr algn="ctr" fontAlgn="ctr"/>
                      <a:r>
                        <a:rPr lang="en-US" sz="1400" b="1" i="0" u="none" strike="noStrike" dirty="0">
                          <a:solidFill>
                            <a:srgbClr val="000000"/>
                          </a:solidFill>
                          <a:effectLst/>
                          <a:latin typeface="Arial"/>
                        </a:rPr>
                        <a:t>201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400" b="0" i="0" u="none" strike="noStrike" dirty="0">
                          <a:solidFill>
                            <a:srgbClr val="000000"/>
                          </a:solidFill>
                          <a:effectLst/>
                          <a:latin typeface="Arial"/>
                        </a:rPr>
                        <a:t>Auditors have adequate technical training and proficiency.</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1" i="0" u="none" strike="noStrike" dirty="0">
                          <a:solidFill>
                            <a:srgbClr val="000000"/>
                          </a:solidFill>
                          <a:effectLst/>
                          <a:latin typeface="Arial"/>
                        </a:rPr>
                        <a:t>301(b)</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400" b="0" i="0" u="none" strike="noStrike">
                          <a:solidFill>
                            <a:srgbClr val="000000"/>
                          </a:solidFill>
                          <a:effectLst/>
                          <a:latin typeface="Arial"/>
                        </a:rPr>
                        <a:t>Internal and/or external training opportunities are provided to the audit staff.</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96316">
                <a:tc>
                  <a:txBody>
                    <a:bodyPr/>
                    <a:lstStyle/>
                    <a:p>
                      <a:pPr algn="ctr" fontAlgn="ctr"/>
                      <a:r>
                        <a:rPr lang="en-US" sz="1400" b="1" i="0" u="none" strike="noStrike" dirty="0">
                          <a:solidFill>
                            <a:srgbClr val="000000"/>
                          </a:solidFill>
                          <a:effectLst/>
                          <a:latin typeface="Arial"/>
                        </a:rPr>
                        <a:t>204(a)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400" b="0" i="0" u="none" strike="noStrike" dirty="0">
                          <a:solidFill>
                            <a:srgbClr val="000000"/>
                          </a:solidFill>
                          <a:effectLst/>
                          <a:latin typeface="Arial"/>
                        </a:rPr>
                        <a:t>Jurisdiction's audit and audit support staffs are properly trained in audit planning and audit procedures.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1" i="0" u="none" strike="noStrike" dirty="0">
                          <a:solidFill>
                            <a:srgbClr val="000000"/>
                          </a:solidFill>
                          <a:effectLst/>
                          <a:latin typeface="Arial"/>
                        </a:rPr>
                        <a:t>302(a)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400" b="0" i="0" u="none" strike="noStrike" dirty="0">
                          <a:solidFill>
                            <a:srgbClr val="000000"/>
                          </a:solidFill>
                          <a:effectLst/>
                          <a:latin typeface="Arial"/>
                        </a:rPr>
                        <a:t>All licensees and member jurisdictions are given equal consideration; no preferential treatment is given.</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26454">
                <a:tc>
                  <a:txBody>
                    <a:bodyPr/>
                    <a:lstStyle/>
                    <a:p>
                      <a:pPr algn="ctr" fontAlgn="ctr"/>
                      <a:r>
                        <a:rPr lang="en-US" sz="1400" b="1" i="0" u="none" strike="noStrike" dirty="0">
                          <a:solidFill>
                            <a:srgbClr val="000000"/>
                          </a:solidFill>
                          <a:effectLst/>
                          <a:latin typeface="Arial"/>
                        </a:rPr>
                        <a:t>204(b)</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400" b="0" i="0" u="none" strike="noStrike">
                          <a:solidFill>
                            <a:srgbClr val="000000"/>
                          </a:solidFill>
                          <a:effectLst/>
                          <a:latin typeface="Arial"/>
                        </a:rPr>
                        <a:t>Supervisory follow-up and review of the auditor's procedures exists.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1" i="0" u="none" strike="noStrike" dirty="0">
                          <a:solidFill>
                            <a:srgbClr val="000000"/>
                          </a:solidFill>
                          <a:effectLst/>
                          <a:latin typeface="Arial"/>
                        </a:rPr>
                        <a:t>302(b)</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400" b="0" i="0" u="none" strike="noStrike" dirty="0">
                          <a:solidFill>
                            <a:srgbClr val="000000"/>
                          </a:solidFill>
                          <a:effectLst/>
                          <a:latin typeface="Arial"/>
                        </a:rPr>
                        <a:t>Auditors conduct themselves in a manner which promotes cooperation and good relations.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74644508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Ballot 371 Comparisons</a:t>
            </a:r>
          </a:p>
        </p:txBody>
      </p:sp>
      <p:graphicFrame>
        <p:nvGraphicFramePr>
          <p:cNvPr id="5" name="Table 4"/>
          <p:cNvGraphicFramePr>
            <a:graphicFrameLocks noGrp="1"/>
          </p:cNvGraphicFramePr>
          <p:nvPr>
            <p:extLst>
              <p:ext uri="{D42A27DB-BD31-4B8C-83A1-F6EECF244321}">
                <p14:modId xmlns:p14="http://schemas.microsoft.com/office/powerpoint/2010/main" val="3761363946"/>
              </p:ext>
            </p:extLst>
          </p:nvPr>
        </p:nvGraphicFramePr>
        <p:xfrm>
          <a:off x="381000" y="1371599"/>
          <a:ext cx="8534399" cy="4205426"/>
        </p:xfrm>
        <a:graphic>
          <a:graphicData uri="http://schemas.openxmlformats.org/drawingml/2006/table">
            <a:tbl>
              <a:tblPr/>
              <a:tblGrid>
                <a:gridCol w="1064118"/>
                <a:gridCol w="2969233"/>
                <a:gridCol w="1630503"/>
                <a:gridCol w="2870545"/>
              </a:tblGrid>
              <a:tr h="263515">
                <a:tc gridSpan="2">
                  <a:txBody>
                    <a:bodyPr/>
                    <a:lstStyle/>
                    <a:p>
                      <a:pPr algn="ctr" fontAlgn="ctr"/>
                      <a:r>
                        <a:rPr lang="en-US" sz="1400" b="1" i="0" u="none" strike="noStrike" dirty="0">
                          <a:solidFill>
                            <a:srgbClr val="000000"/>
                          </a:solidFill>
                          <a:effectLst/>
                          <a:highlight>
                            <a:srgbClr val="FFFF00"/>
                          </a:highlight>
                          <a:latin typeface="Arial"/>
                        </a:rPr>
                        <a:t>AUDITS PRIOR TO JULY 1, 2013</a:t>
                      </a:r>
                      <a:endParaRPr lang="en-US" sz="1400" b="1" i="0" u="none" strike="noStrike" dirty="0">
                        <a:solidFill>
                          <a:srgbClr val="000000"/>
                        </a:solidFill>
                        <a:effectLst/>
                        <a:latin typeface="Arial"/>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00"/>
                    </a:solidFill>
                  </a:tcPr>
                </a:tc>
                <a:tc hMerge="1">
                  <a:txBody>
                    <a:bodyPr/>
                    <a:lstStyle/>
                    <a:p>
                      <a:endParaRPr lang="en-US"/>
                    </a:p>
                  </a:txBody>
                  <a:tcPr/>
                </a:tc>
                <a:tc gridSpan="2">
                  <a:txBody>
                    <a:bodyPr/>
                    <a:lstStyle/>
                    <a:p>
                      <a:pPr algn="ctr" fontAlgn="ctr"/>
                      <a:r>
                        <a:rPr lang="en-US" sz="1400" b="1" i="0" u="none" strike="noStrike">
                          <a:solidFill>
                            <a:srgbClr val="000000"/>
                          </a:solidFill>
                          <a:effectLst/>
                          <a:highlight>
                            <a:srgbClr val="00FFFF"/>
                          </a:highlight>
                          <a:latin typeface="Arial"/>
                        </a:rPr>
                        <a:t>AUDITS AFTER JULY 1, 2013</a:t>
                      </a:r>
                      <a:endParaRPr lang="en-US" sz="1400" b="1" i="0" u="none" strike="noStrike">
                        <a:solidFill>
                          <a:srgbClr val="000000"/>
                        </a:solidFill>
                        <a:effectLst/>
                        <a:latin typeface="Arial"/>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00"/>
                    </a:solidFill>
                  </a:tcPr>
                </a:tc>
                <a:tc hMerge="1">
                  <a:txBody>
                    <a:bodyPr/>
                    <a:lstStyle/>
                    <a:p>
                      <a:endParaRPr lang="en-US"/>
                    </a:p>
                  </a:txBody>
                  <a:tcPr/>
                </a:tc>
              </a:tr>
              <a:tr h="276691">
                <a:tc gridSpan="2">
                  <a:txBody>
                    <a:bodyPr/>
                    <a:lstStyle/>
                    <a:p>
                      <a:pPr algn="ctr" fontAlgn="ctr"/>
                      <a:r>
                        <a:rPr lang="en-US" sz="1400" b="1" i="0" u="none" strike="noStrike" dirty="0">
                          <a:solidFill>
                            <a:srgbClr val="000000"/>
                          </a:solidFill>
                          <a:effectLst/>
                          <a:highlight>
                            <a:srgbClr val="FFFF00"/>
                          </a:highlight>
                          <a:latin typeface="Arial"/>
                        </a:rPr>
                        <a:t>CITE &amp; DESCRIPTION</a:t>
                      </a:r>
                      <a:endParaRPr lang="en-US" sz="1400" b="1" i="0" u="none" strike="noStrike" dirty="0">
                        <a:solidFill>
                          <a:srgbClr val="000000"/>
                        </a:solidFill>
                        <a:effectLst/>
                        <a:latin typeface="Arial"/>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c gridSpan="2">
                  <a:txBody>
                    <a:bodyPr/>
                    <a:lstStyle/>
                    <a:p>
                      <a:pPr algn="ctr" fontAlgn="ctr"/>
                      <a:r>
                        <a:rPr lang="en-US" sz="1400" b="1" i="0" u="none" strike="noStrike">
                          <a:solidFill>
                            <a:srgbClr val="000000"/>
                          </a:solidFill>
                          <a:effectLst/>
                          <a:highlight>
                            <a:srgbClr val="00FFFF"/>
                          </a:highlight>
                          <a:latin typeface="Arial"/>
                        </a:rPr>
                        <a:t>CITE &amp; DESCRIPTION</a:t>
                      </a:r>
                      <a:endParaRPr lang="en-US" sz="1400" b="1" i="0" u="none" strike="noStrike">
                        <a:solidFill>
                          <a:srgbClr val="000000"/>
                        </a:solidFill>
                        <a:effectLst/>
                        <a:latin typeface="Arial"/>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r>
              <a:tr h="1067236">
                <a:tc>
                  <a:txBody>
                    <a:bodyPr/>
                    <a:lstStyle/>
                    <a:p>
                      <a:pPr algn="ctr" fontAlgn="ctr"/>
                      <a:r>
                        <a:rPr lang="en-US" sz="1400" b="1" i="0" u="none" strike="noStrike" dirty="0">
                          <a:solidFill>
                            <a:srgbClr val="000000"/>
                          </a:solidFill>
                          <a:effectLst/>
                          <a:latin typeface="Arial"/>
                        </a:rPr>
                        <a:t>205(a)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400" b="0" i="0" u="none" strike="noStrike" dirty="0">
                          <a:solidFill>
                            <a:srgbClr val="000000"/>
                          </a:solidFill>
                          <a:effectLst/>
                          <a:latin typeface="Arial"/>
                        </a:rPr>
                        <a:t>The auditor must be free from personal and external impairments to independence. The auditors are without bias with respect to a licensee under audit.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1" i="0" u="none" strike="noStrike" dirty="0">
                          <a:solidFill>
                            <a:srgbClr val="000000"/>
                          </a:solidFill>
                          <a:effectLst/>
                          <a:latin typeface="Arial"/>
                        </a:rPr>
                        <a:t>201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400" b="0" i="0" u="none" strike="noStrike">
                          <a:solidFill>
                            <a:srgbClr val="000000"/>
                          </a:solidFill>
                          <a:effectLst/>
                          <a:latin typeface="Arial"/>
                        </a:rPr>
                        <a:t>Auditors exercise due professional care and have adequate technical training and proficiency.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5612">
                <a:tc>
                  <a:txBody>
                    <a:bodyPr/>
                    <a:lstStyle/>
                    <a:p>
                      <a:pPr algn="ctr" fontAlgn="ctr"/>
                      <a:r>
                        <a:rPr lang="en-US" sz="1400" b="1" i="0" u="none" strike="noStrike" dirty="0">
                          <a:solidFill>
                            <a:srgbClr val="000000"/>
                          </a:solidFill>
                          <a:effectLst/>
                          <a:latin typeface="Arial"/>
                        </a:rPr>
                        <a:t>205(b)</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400" b="0" i="0" u="none" strike="noStrike" dirty="0">
                          <a:solidFill>
                            <a:srgbClr val="000000"/>
                          </a:solidFill>
                          <a:effectLst/>
                          <a:latin typeface="Arial"/>
                        </a:rPr>
                        <a:t>In order to maintain independence, auditors </a:t>
                      </a:r>
                      <a:r>
                        <a:rPr lang="en-US" sz="1400" b="1" i="0" u="none" strike="noStrike" dirty="0">
                          <a:solidFill>
                            <a:srgbClr val="FF6600"/>
                          </a:solidFill>
                          <a:effectLst/>
                          <a:latin typeface="Arial"/>
                        </a:rPr>
                        <a:t>should</a:t>
                      </a:r>
                      <a:r>
                        <a:rPr lang="en-US" sz="1400" b="0" i="0" u="none" strike="noStrike" dirty="0">
                          <a:solidFill>
                            <a:srgbClr val="000000"/>
                          </a:solidFill>
                          <a:effectLst/>
                          <a:latin typeface="Arial"/>
                        </a:rPr>
                        <a:t> not be involved with the processing of IRP applications.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1" i="0" u="none" strike="noStrike" dirty="0">
                          <a:solidFill>
                            <a:srgbClr val="000000"/>
                          </a:solidFill>
                          <a:effectLst/>
                          <a:latin typeface="Arial"/>
                        </a:rPr>
                        <a:t>203(a)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400" b="0" i="0" u="none" strike="noStrike">
                          <a:solidFill>
                            <a:srgbClr val="000000"/>
                          </a:solidFill>
                          <a:effectLst/>
                          <a:latin typeface="Arial"/>
                        </a:rPr>
                        <a:t>Audits are adequately planned.</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5612">
                <a:tc>
                  <a:txBody>
                    <a:bodyPr/>
                    <a:lstStyle/>
                    <a:p>
                      <a:pPr algn="ctr" fontAlgn="ctr"/>
                      <a:r>
                        <a:rPr lang="en-US" sz="1400" b="1" i="0" u="none" strike="noStrike" dirty="0">
                          <a:solidFill>
                            <a:srgbClr val="000000"/>
                          </a:solidFill>
                          <a:effectLst/>
                          <a:latin typeface="Arial"/>
                        </a:rPr>
                        <a:t>302(a)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400" b="0" i="0" u="none" strike="noStrike">
                          <a:solidFill>
                            <a:srgbClr val="000000"/>
                          </a:solidFill>
                          <a:effectLst/>
                          <a:latin typeface="Arial"/>
                        </a:rPr>
                        <a:t>All licensees are given equal consideration; no preferential treatment is given.</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1" i="0" u="none" strike="noStrike" dirty="0">
                          <a:solidFill>
                            <a:srgbClr val="000000"/>
                          </a:solidFill>
                          <a:effectLst/>
                          <a:latin typeface="Arial"/>
                        </a:rPr>
                        <a:t>203(b)</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400" b="0" i="0" u="none" strike="noStrike">
                          <a:solidFill>
                            <a:srgbClr val="000000"/>
                          </a:solidFill>
                          <a:effectLst/>
                          <a:latin typeface="Arial"/>
                        </a:rPr>
                        <a:t>The audit function includes supervisory review, which is documented in the audit file.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78048">
                <a:tc>
                  <a:txBody>
                    <a:bodyPr/>
                    <a:lstStyle/>
                    <a:p>
                      <a:pPr algn="ctr" fontAlgn="ctr"/>
                      <a:r>
                        <a:rPr lang="en-US" sz="1400" b="1" i="0" u="none" strike="noStrike" dirty="0">
                          <a:solidFill>
                            <a:srgbClr val="000000"/>
                          </a:solidFill>
                          <a:effectLst/>
                          <a:latin typeface="Arial"/>
                        </a:rPr>
                        <a:t>202(a)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400" b="0" i="0" u="none" strike="noStrike">
                          <a:solidFill>
                            <a:srgbClr val="000000"/>
                          </a:solidFill>
                          <a:effectLst/>
                          <a:latin typeface="Arial"/>
                        </a:rPr>
                        <a:t>Due professional care is exercised in performing an audit and in preparing an audit report.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1" i="0" u="none" strike="noStrike" dirty="0">
                          <a:solidFill>
                            <a:srgbClr val="000000"/>
                          </a:solidFill>
                          <a:effectLst/>
                          <a:latin typeface="Arial"/>
                        </a:rPr>
                        <a:t>204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400" b="0" i="0" u="none" strike="noStrike" dirty="0">
                          <a:solidFill>
                            <a:srgbClr val="000000"/>
                          </a:solidFill>
                          <a:effectLst/>
                          <a:latin typeface="Arial"/>
                        </a:rPr>
                        <a:t>The auditor and organization must be free from personal, external and organizational impairments to independence.  Auditors should not be involved with the processing of IRP applications.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70849991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088"/>
            <a:ext cx="7772400" cy="685800"/>
          </a:xfrm>
        </p:spPr>
        <p:txBody>
          <a:bodyPr/>
          <a:lstStyle/>
          <a:p>
            <a:r>
              <a:rPr lang="en-US" dirty="0"/>
              <a:t>Ballot 371 Comparisons</a:t>
            </a:r>
          </a:p>
        </p:txBody>
      </p:sp>
      <p:graphicFrame>
        <p:nvGraphicFramePr>
          <p:cNvPr id="4" name="Table 3"/>
          <p:cNvGraphicFramePr>
            <a:graphicFrameLocks noGrp="1"/>
          </p:cNvGraphicFramePr>
          <p:nvPr>
            <p:extLst>
              <p:ext uri="{D42A27DB-BD31-4B8C-83A1-F6EECF244321}">
                <p14:modId xmlns:p14="http://schemas.microsoft.com/office/powerpoint/2010/main" val="2618580736"/>
              </p:ext>
            </p:extLst>
          </p:nvPr>
        </p:nvGraphicFramePr>
        <p:xfrm>
          <a:off x="152400" y="609600"/>
          <a:ext cx="8762999" cy="5235516"/>
        </p:xfrm>
        <a:graphic>
          <a:graphicData uri="http://schemas.openxmlformats.org/drawingml/2006/table">
            <a:tbl>
              <a:tblPr/>
              <a:tblGrid>
                <a:gridCol w="914399"/>
                <a:gridCol w="3226988"/>
                <a:gridCol w="1040212"/>
                <a:gridCol w="3581400"/>
              </a:tblGrid>
              <a:tr h="221624">
                <a:tc gridSpan="2">
                  <a:txBody>
                    <a:bodyPr/>
                    <a:lstStyle/>
                    <a:p>
                      <a:pPr algn="ctr" fontAlgn="ctr"/>
                      <a:r>
                        <a:rPr lang="en-US" sz="1400" b="1" i="0" u="none" strike="noStrike" dirty="0">
                          <a:solidFill>
                            <a:srgbClr val="000000"/>
                          </a:solidFill>
                          <a:effectLst/>
                          <a:highlight>
                            <a:srgbClr val="FFFF00"/>
                          </a:highlight>
                          <a:latin typeface="Arial"/>
                        </a:rPr>
                        <a:t>AUDITS PRIOR TO JULY 1, 2013</a:t>
                      </a:r>
                      <a:endParaRPr lang="en-US" sz="1400" b="1" i="0" u="none" strike="noStrike" dirty="0">
                        <a:solidFill>
                          <a:srgbClr val="000000"/>
                        </a:solidFill>
                        <a:effectLst/>
                        <a:latin typeface="Arial"/>
                      </a:endParaRPr>
                    </a:p>
                  </a:txBody>
                  <a:tcPr marL="9247" marR="9247" marT="92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00"/>
                    </a:solidFill>
                  </a:tcPr>
                </a:tc>
                <a:tc hMerge="1">
                  <a:txBody>
                    <a:bodyPr/>
                    <a:lstStyle/>
                    <a:p>
                      <a:endParaRPr lang="en-US"/>
                    </a:p>
                  </a:txBody>
                  <a:tcPr/>
                </a:tc>
                <a:tc gridSpan="2">
                  <a:txBody>
                    <a:bodyPr/>
                    <a:lstStyle/>
                    <a:p>
                      <a:pPr algn="ctr" fontAlgn="ctr"/>
                      <a:r>
                        <a:rPr lang="en-US" sz="1400" b="1" i="0" u="none" strike="noStrike">
                          <a:solidFill>
                            <a:srgbClr val="000000"/>
                          </a:solidFill>
                          <a:effectLst/>
                          <a:highlight>
                            <a:srgbClr val="00FFFF"/>
                          </a:highlight>
                          <a:latin typeface="Arial"/>
                        </a:rPr>
                        <a:t>AUDITS AFTER JULY 1, 2013</a:t>
                      </a:r>
                      <a:endParaRPr lang="en-US" sz="1400" b="1" i="0" u="none" strike="noStrike">
                        <a:solidFill>
                          <a:srgbClr val="000000"/>
                        </a:solidFill>
                        <a:effectLst/>
                        <a:latin typeface="Arial"/>
                      </a:endParaRPr>
                    </a:p>
                  </a:txBody>
                  <a:tcPr marL="9247" marR="9247" marT="92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00"/>
                    </a:solidFill>
                  </a:tcPr>
                </a:tc>
                <a:tc hMerge="1">
                  <a:txBody>
                    <a:bodyPr/>
                    <a:lstStyle/>
                    <a:p>
                      <a:endParaRPr lang="en-US"/>
                    </a:p>
                  </a:txBody>
                  <a:tcPr/>
                </a:tc>
              </a:tr>
              <a:tr h="243293">
                <a:tc gridSpan="2">
                  <a:txBody>
                    <a:bodyPr/>
                    <a:lstStyle/>
                    <a:p>
                      <a:pPr algn="ctr" fontAlgn="ctr"/>
                      <a:r>
                        <a:rPr lang="en-US" sz="1400" b="1" i="0" u="none" strike="noStrike" dirty="0">
                          <a:solidFill>
                            <a:srgbClr val="000000"/>
                          </a:solidFill>
                          <a:effectLst/>
                          <a:highlight>
                            <a:srgbClr val="FFFF00"/>
                          </a:highlight>
                          <a:latin typeface="Arial"/>
                        </a:rPr>
                        <a:t>CITE &amp; DESCRIPTION</a:t>
                      </a:r>
                      <a:endParaRPr lang="en-US" sz="1400" b="1" i="0" u="none" strike="noStrike" dirty="0">
                        <a:solidFill>
                          <a:srgbClr val="000000"/>
                        </a:solidFill>
                        <a:effectLst/>
                        <a:latin typeface="Arial"/>
                      </a:endParaRPr>
                    </a:p>
                  </a:txBody>
                  <a:tcPr marL="9247" marR="9247" marT="92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c gridSpan="2">
                  <a:txBody>
                    <a:bodyPr/>
                    <a:lstStyle/>
                    <a:p>
                      <a:pPr algn="ctr" fontAlgn="ctr"/>
                      <a:r>
                        <a:rPr lang="en-US" sz="1400" b="1" i="0" u="none" strike="noStrike">
                          <a:solidFill>
                            <a:srgbClr val="000000"/>
                          </a:solidFill>
                          <a:effectLst/>
                          <a:highlight>
                            <a:srgbClr val="00FFFF"/>
                          </a:highlight>
                          <a:latin typeface="Arial"/>
                        </a:rPr>
                        <a:t>CITE &amp; DESCRIPTION</a:t>
                      </a:r>
                      <a:endParaRPr lang="en-US" sz="1400" b="1" i="0" u="none" strike="noStrike">
                        <a:solidFill>
                          <a:srgbClr val="000000"/>
                        </a:solidFill>
                        <a:effectLst/>
                        <a:latin typeface="Arial"/>
                      </a:endParaRPr>
                    </a:p>
                  </a:txBody>
                  <a:tcPr marL="9247" marR="9247" marT="92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r>
              <a:tr h="1820100">
                <a:tc>
                  <a:txBody>
                    <a:bodyPr/>
                    <a:lstStyle/>
                    <a:p>
                      <a:pPr algn="ctr" fontAlgn="ctr"/>
                      <a:r>
                        <a:rPr lang="en-US" sz="1400" b="1" i="0" u="none" strike="noStrike" dirty="0">
                          <a:solidFill>
                            <a:srgbClr val="000000"/>
                          </a:solidFill>
                          <a:effectLst/>
                          <a:latin typeface="Arial"/>
                        </a:rPr>
                        <a:t>202(b)</a:t>
                      </a:r>
                    </a:p>
                  </a:txBody>
                  <a:tcPr marL="9247" marR="9247" marT="92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400" b="0" i="0" u="none" strike="noStrike" dirty="0">
                          <a:solidFill>
                            <a:srgbClr val="000000"/>
                          </a:solidFill>
                          <a:effectLst/>
                          <a:latin typeface="Arial"/>
                        </a:rPr>
                        <a:t>The Audit program adopted by the jurisdiction is uniform and thorough to ensure accuracy.  Any discrepancies in total distance reported for member jurisdictions are reported by the base jurisdiction per a complete audit of the registration for the </a:t>
                      </a:r>
                      <a:r>
                        <a:rPr lang="en-US" sz="1400" b="0" i="0" u="none" strike="noStrike" dirty="0" smtClean="0">
                          <a:solidFill>
                            <a:srgbClr val="000000"/>
                          </a:solidFill>
                          <a:effectLst/>
                          <a:latin typeface="Arial"/>
                        </a:rPr>
                        <a:t>1 member </a:t>
                      </a:r>
                      <a:r>
                        <a:rPr lang="en-US" sz="1400" b="0" i="0" u="none" strike="noStrike" dirty="0">
                          <a:solidFill>
                            <a:srgbClr val="000000"/>
                          </a:solidFill>
                          <a:effectLst/>
                          <a:latin typeface="Arial"/>
                        </a:rPr>
                        <a:t>jurisdictions, and the necessary adjustments are made.</a:t>
                      </a:r>
                    </a:p>
                  </a:txBody>
                  <a:tcPr marL="9247" marR="9247" marT="92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1" i="0" u="none" strike="noStrike" dirty="0">
                          <a:solidFill>
                            <a:srgbClr val="000000"/>
                          </a:solidFill>
                          <a:effectLst/>
                          <a:latin typeface="Arial"/>
                        </a:rPr>
                        <a:t>1000(a)</a:t>
                      </a:r>
                    </a:p>
                  </a:txBody>
                  <a:tcPr marL="9247" marR="9247" marT="92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400" b="0" i="0" u="none" strike="noStrike">
                          <a:solidFill>
                            <a:srgbClr val="000000"/>
                          </a:solidFill>
                          <a:effectLst/>
                          <a:latin typeface="Arial"/>
                        </a:rPr>
                        <a:t>The base jurisdiction requires that registrants preserve the records for a period of three years after the close of the registration year.  Such records shall be made available for audit.</a:t>
                      </a:r>
                    </a:p>
                  </a:txBody>
                  <a:tcPr marL="9247" marR="9247" marT="92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57413">
                <a:tc>
                  <a:txBody>
                    <a:bodyPr/>
                    <a:lstStyle/>
                    <a:p>
                      <a:pPr algn="ctr" fontAlgn="ctr"/>
                      <a:r>
                        <a:rPr lang="en-US" sz="1400" b="1" i="0" u="none" strike="noStrike" dirty="0">
                          <a:solidFill>
                            <a:srgbClr val="000000"/>
                          </a:solidFill>
                          <a:effectLst/>
                          <a:latin typeface="Arial"/>
                        </a:rPr>
                        <a:t>302(d)</a:t>
                      </a:r>
                    </a:p>
                  </a:txBody>
                  <a:tcPr marL="9247" marR="9247" marT="92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400" b="0" i="0" u="none" strike="noStrike" dirty="0">
                          <a:solidFill>
                            <a:srgbClr val="000000"/>
                          </a:solidFill>
                          <a:effectLst/>
                          <a:latin typeface="Arial"/>
                        </a:rPr>
                        <a:t>Auditors conduct themselves in a manner which promotes cooperation and good relations. </a:t>
                      </a:r>
                    </a:p>
                  </a:txBody>
                  <a:tcPr marL="9247" marR="9247" marT="92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1" i="0" u="none" strike="noStrike" dirty="0">
                          <a:solidFill>
                            <a:srgbClr val="000000"/>
                          </a:solidFill>
                          <a:effectLst/>
                          <a:latin typeface="Arial"/>
                        </a:rPr>
                        <a:t>1005(a)</a:t>
                      </a:r>
                    </a:p>
                  </a:txBody>
                  <a:tcPr marL="9247" marR="9247" marT="92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400" b="0" i="0" u="none" strike="noStrike" dirty="0">
                          <a:solidFill>
                            <a:srgbClr val="000000"/>
                          </a:solidFill>
                          <a:effectLst/>
                          <a:latin typeface="Arial"/>
                        </a:rPr>
                        <a:t>Review policies and procedures pertaining to the adequacy of the distance accounting system maintained by the registrant.  Records 1) contain the kind of information needed and 2) substantially cover the fleet's operations.</a:t>
                      </a:r>
                    </a:p>
                  </a:txBody>
                  <a:tcPr marL="9247" marR="9247" marT="92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75361">
                <a:tc>
                  <a:txBody>
                    <a:bodyPr/>
                    <a:lstStyle/>
                    <a:p>
                      <a:pPr algn="ctr" fontAlgn="ctr"/>
                      <a:r>
                        <a:rPr lang="en-US" sz="1400" b="1" i="0" u="none" strike="noStrike" dirty="0">
                          <a:solidFill>
                            <a:srgbClr val="000000"/>
                          </a:solidFill>
                          <a:effectLst/>
                          <a:latin typeface="Arial"/>
                        </a:rPr>
                        <a:t>303(b)</a:t>
                      </a:r>
                    </a:p>
                  </a:txBody>
                  <a:tcPr marL="9247" marR="9247" marT="92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400" b="0" i="0" u="none" strike="noStrike" dirty="0">
                          <a:solidFill>
                            <a:srgbClr val="000000"/>
                          </a:solidFill>
                          <a:effectLst/>
                          <a:latin typeface="Arial"/>
                        </a:rPr>
                        <a:t>Auditors are allowed to discuss any discrepancies with a licensee.</a:t>
                      </a:r>
                    </a:p>
                  </a:txBody>
                  <a:tcPr marL="9247" marR="9247" marT="92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1" i="0" u="none" strike="noStrike" dirty="0">
                          <a:solidFill>
                            <a:srgbClr val="000000"/>
                          </a:solidFill>
                          <a:effectLst/>
                          <a:latin typeface="Arial"/>
                        </a:rPr>
                        <a:t>1005(b)</a:t>
                      </a:r>
                    </a:p>
                  </a:txBody>
                  <a:tcPr marL="9247" marR="9247" marT="92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400" b="0" i="0" u="none" strike="noStrike" dirty="0">
                          <a:solidFill>
                            <a:srgbClr val="000000"/>
                          </a:solidFill>
                          <a:effectLst/>
                          <a:latin typeface="Arial"/>
                        </a:rPr>
                        <a:t>Records may be produced through any means and retained in any format or medium accessible by the base jurisdiction.  </a:t>
                      </a:r>
                    </a:p>
                  </a:txBody>
                  <a:tcPr marL="9247" marR="9247" marT="92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75361">
                <a:tc>
                  <a:txBody>
                    <a:bodyPr/>
                    <a:lstStyle/>
                    <a:p>
                      <a:pPr algn="ctr" fontAlgn="ctr"/>
                      <a:r>
                        <a:rPr lang="en-US" sz="1400" b="1" i="0" u="none" strike="noStrike" dirty="0">
                          <a:solidFill>
                            <a:srgbClr val="000000"/>
                          </a:solidFill>
                          <a:effectLst/>
                          <a:latin typeface="Arial"/>
                        </a:rPr>
                        <a:t>303(c)</a:t>
                      </a:r>
                    </a:p>
                  </a:txBody>
                  <a:tcPr marL="9247" marR="9247" marT="92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400" b="0" i="0" u="none" strike="noStrike">
                          <a:solidFill>
                            <a:srgbClr val="000000"/>
                          </a:solidFill>
                          <a:effectLst/>
                          <a:latin typeface="Arial"/>
                        </a:rPr>
                        <a:t>Auditors are able to make preliminary recommendations to a licensee.</a:t>
                      </a:r>
                    </a:p>
                  </a:txBody>
                  <a:tcPr marL="9247" marR="9247" marT="92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1" i="0" u="none" strike="noStrike" dirty="0">
                          <a:solidFill>
                            <a:srgbClr val="000000"/>
                          </a:solidFill>
                          <a:effectLst/>
                          <a:latin typeface="Arial"/>
                        </a:rPr>
                        <a:t>1010</a:t>
                      </a:r>
                    </a:p>
                  </a:txBody>
                  <a:tcPr marL="9247" marR="9247" marT="92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400" b="0" i="0" u="none" strike="noStrike" dirty="0">
                          <a:solidFill>
                            <a:srgbClr val="000000"/>
                          </a:solidFill>
                          <a:effectLst/>
                          <a:latin typeface="Arial"/>
                        </a:rPr>
                        <a:t>The base jurisdiction provides the registrant with information that supports what types of information constitutes adequate records</a:t>
                      </a:r>
                    </a:p>
                  </a:txBody>
                  <a:tcPr marL="9247" marR="9247" marT="92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150455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IFTA Compliance Review</a:t>
            </a:r>
          </a:p>
        </p:txBody>
      </p:sp>
      <p:sp>
        <p:nvSpPr>
          <p:cNvPr id="3" name="Content Placeholder 2"/>
          <p:cNvSpPr>
            <a:spLocks noGrp="1"/>
          </p:cNvSpPr>
          <p:nvPr>
            <p:ph idx="1"/>
          </p:nvPr>
        </p:nvSpPr>
        <p:spPr/>
        <p:txBody>
          <a:bodyPr/>
          <a:lstStyle/>
          <a:p>
            <a:r>
              <a:rPr lang="en-US" dirty="0" smtClean="0"/>
              <a:t>Once sample is selected, audit file documents will be uploaded to IFTA if remote review; sample audits may be e-mailed if on-site review.</a:t>
            </a:r>
          </a:p>
          <a:p>
            <a:r>
              <a:rPr lang="en-US" dirty="0" smtClean="0"/>
              <a:t>Review team will conduct a preliminary review prior to start of review</a:t>
            </a:r>
            <a:endParaRPr lang="en-US" dirty="0"/>
          </a:p>
        </p:txBody>
      </p:sp>
    </p:spTree>
    <p:extLst>
      <p:ext uri="{BB962C8B-B14F-4D97-AF65-F5344CB8AC3E}">
        <p14:creationId xmlns:p14="http://schemas.microsoft.com/office/powerpoint/2010/main" val="428774262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Ballot 371 Comparisons</a:t>
            </a:r>
          </a:p>
        </p:txBody>
      </p:sp>
      <p:graphicFrame>
        <p:nvGraphicFramePr>
          <p:cNvPr id="4" name="Table 3"/>
          <p:cNvGraphicFramePr>
            <a:graphicFrameLocks noGrp="1"/>
          </p:cNvGraphicFramePr>
          <p:nvPr>
            <p:extLst>
              <p:ext uri="{D42A27DB-BD31-4B8C-83A1-F6EECF244321}">
                <p14:modId xmlns:p14="http://schemas.microsoft.com/office/powerpoint/2010/main" val="3164129370"/>
              </p:ext>
            </p:extLst>
          </p:nvPr>
        </p:nvGraphicFramePr>
        <p:xfrm>
          <a:off x="304800" y="914400"/>
          <a:ext cx="8686800" cy="5105400"/>
        </p:xfrm>
        <a:graphic>
          <a:graphicData uri="http://schemas.openxmlformats.org/drawingml/2006/table">
            <a:tbl>
              <a:tblPr/>
              <a:tblGrid>
                <a:gridCol w="762000"/>
                <a:gridCol w="3343375"/>
                <a:gridCol w="847625"/>
                <a:gridCol w="3733800"/>
              </a:tblGrid>
              <a:tr h="236965">
                <a:tc gridSpan="2">
                  <a:txBody>
                    <a:bodyPr/>
                    <a:lstStyle/>
                    <a:p>
                      <a:pPr algn="ctr" fontAlgn="ctr"/>
                      <a:r>
                        <a:rPr lang="en-US" sz="1400" b="1" i="0" u="none" strike="noStrike" dirty="0">
                          <a:solidFill>
                            <a:srgbClr val="000000"/>
                          </a:solidFill>
                          <a:effectLst/>
                          <a:highlight>
                            <a:srgbClr val="FFFF00"/>
                          </a:highlight>
                          <a:latin typeface="Arial"/>
                        </a:rPr>
                        <a:t>AUDITS PRIOR TO JULY 1, 2013</a:t>
                      </a:r>
                      <a:endParaRPr lang="en-US" sz="1400" b="1" i="0" u="none" strike="noStrike" dirty="0">
                        <a:solidFill>
                          <a:srgbClr val="000000"/>
                        </a:solidFill>
                        <a:effectLst/>
                        <a:latin typeface="Arial"/>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00"/>
                    </a:solidFill>
                  </a:tcPr>
                </a:tc>
                <a:tc hMerge="1">
                  <a:txBody>
                    <a:bodyPr/>
                    <a:lstStyle/>
                    <a:p>
                      <a:endParaRPr lang="en-US"/>
                    </a:p>
                  </a:txBody>
                  <a:tcPr/>
                </a:tc>
                <a:tc gridSpan="2">
                  <a:txBody>
                    <a:bodyPr/>
                    <a:lstStyle/>
                    <a:p>
                      <a:pPr algn="ctr" fontAlgn="ctr"/>
                      <a:r>
                        <a:rPr lang="en-US" sz="1400" b="1" i="0" u="none" strike="noStrike">
                          <a:solidFill>
                            <a:srgbClr val="000000"/>
                          </a:solidFill>
                          <a:effectLst/>
                          <a:highlight>
                            <a:srgbClr val="00FFFF"/>
                          </a:highlight>
                          <a:latin typeface="Arial"/>
                        </a:rPr>
                        <a:t>AUDITS AFTER JULY 1, 2013</a:t>
                      </a:r>
                      <a:endParaRPr lang="en-US" sz="1400" b="1" i="0" u="none" strike="noStrike">
                        <a:solidFill>
                          <a:srgbClr val="000000"/>
                        </a:solidFill>
                        <a:effectLst/>
                        <a:latin typeface="Arial"/>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00"/>
                    </a:solidFill>
                  </a:tcPr>
                </a:tc>
                <a:tc hMerge="1">
                  <a:txBody>
                    <a:bodyPr/>
                    <a:lstStyle/>
                    <a:p>
                      <a:endParaRPr lang="en-US"/>
                    </a:p>
                  </a:txBody>
                  <a:tcPr/>
                </a:tc>
              </a:tr>
              <a:tr h="236965">
                <a:tc gridSpan="2">
                  <a:txBody>
                    <a:bodyPr/>
                    <a:lstStyle/>
                    <a:p>
                      <a:pPr algn="ctr" fontAlgn="ctr"/>
                      <a:r>
                        <a:rPr lang="en-US" sz="1400" b="1" i="0" u="none" strike="noStrike" dirty="0">
                          <a:solidFill>
                            <a:srgbClr val="000000"/>
                          </a:solidFill>
                          <a:effectLst/>
                          <a:highlight>
                            <a:srgbClr val="FFFF00"/>
                          </a:highlight>
                          <a:latin typeface="Arial"/>
                        </a:rPr>
                        <a:t>CITE &amp; DESCRIPTION</a:t>
                      </a:r>
                      <a:endParaRPr lang="en-US" sz="1400" b="1" i="0" u="none" strike="noStrike" dirty="0">
                        <a:solidFill>
                          <a:srgbClr val="000000"/>
                        </a:solidFill>
                        <a:effectLst/>
                        <a:latin typeface="Arial"/>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c gridSpan="2">
                  <a:txBody>
                    <a:bodyPr/>
                    <a:lstStyle/>
                    <a:p>
                      <a:pPr algn="ctr" fontAlgn="ctr"/>
                      <a:r>
                        <a:rPr lang="en-US" sz="1400" b="1" i="0" u="none" strike="noStrike">
                          <a:solidFill>
                            <a:srgbClr val="000000"/>
                          </a:solidFill>
                          <a:effectLst/>
                          <a:highlight>
                            <a:srgbClr val="00FFFF"/>
                          </a:highlight>
                          <a:latin typeface="Arial"/>
                        </a:rPr>
                        <a:t>CITE &amp; DESCRIPTION</a:t>
                      </a:r>
                      <a:endParaRPr lang="en-US" sz="1400" b="1" i="0" u="none" strike="noStrike">
                        <a:solidFill>
                          <a:srgbClr val="000000"/>
                        </a:solidFill>
                        <a:effectLst/>
                        <a:latin typeface="Arial"/>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r>
              <a:tr h="973870">
                <a:tc>
                  <a:txBody>
                    <a:bodyPr/>
                    <a:lstStyle/>
                    <a:p>
                      <a:pPr algn="ctr" fontAlgn="ctr"/>
                      <a:r>
                        <a:rPr lang="en-US" sz="1400" b="1" i="0" u="none" strike="noStrike" dirty="0">
                          <a:solidFill>
                            <a:srgbClr val="000000"/>
                          </a:solidFill>
                          <a:effectLst/>
                          <a:latin typeface="Arial"/>
                        </a:rPr>
                        <a:t>1005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400" b="0" i="0" u="none" strike="noStrike" dirty="0">
                          <a:solidFill>
                            <a:srgbClr val="000000"/>
                          </a:solidFill>
                          <a:effectLst/>
                          <a:latin typeface="Arial"/>
                        </a:rPr>
                        <a:t>The base jurisdiction requires registrants to maintain records to substantiate information on the apportioned application.</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1" i="0" u="none" strike="noStrike" dirty="0">
                          <a:solidFill>
                            <a:srgbClr val="000000"/>
                          </a:solidFill>
                          <a:effectLst/>
                          <a:latin typeface="Arial"/>
                        </a:rPr>
                        <a:t>1015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400" b="0" i="0" u="none" strike="noStrike">
                          <a:solidFill>
                            <a:srgbClr val="000000"/>
                          </a:solidFill>
                          <a:effectLst/>
                          <a:latin typeface="Arial"/>
                        </a:rPr>
                        <a:t>Inadequate records prompt the graduated assessment: 1st offense = 20% for all jurisdictions; 2nd = 50%; 3rd + = 100%.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19200">
                <a:tc>
                  <a:txBody>
                    <a:bodyPr/>
                    <a:lstStyle/>
                    <a:p>
                      <a:pPr algn="ctr" fontAlgn="ctr"/>
                      <a:r>
                        <a:rPr lang="en-US" sz="1400" b="1" i="0" u="none" strike="noStrike" dirty="0">
                          <a:solidFill>
                            <a:srgbClr val="000000"/>
                          </a:solidFill>
                          <a:effectLst/>
                          <a:latin typeface="Arial"/>
                        </a:rPr>
                        <a:t>1005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400" b="0" i="0" u="none" strike="noStrike" dirty="0">
                          <a:solidFill>
                            <a:srgbClr val="000000"/>
                          </a:solidFill>
                          <a:effectLst/>
                          <a:latin typeface="Arial"/>
                        </a:rPr>
                        <a:t>The base jurisdiction requires that registrants preserve the records for a period of three years after the close of the registration year.  Such records shall be made available for audit.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1" i="0" u="none" strike="noStrike" dirty="0">
                          <a:solidFill>
                            <a:srgbClr val="000000"/>
                          </a:solidFill>
                          <a:effectLst/>
                          <a:latin typeface="Arial"/>
                        </a:rPr>
                        <a:t>1020(b)</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400" b="0" i="0" u="none" strike="noStrike">
                          <a:solidFill>
                            <a:srgbClr val="000000"/>
                          </a:solidFill>
                          <a:effectLst/>
                          <a:latin typeface="Arial"/>
                        </a:rPr>
                        <a:t>Audits are conducted on behalf of all member jurisdictions, and the base makes assessments and collections based on its audits.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66800">
                <a:tc>
                  <a:txBody>
                    <a:bodyPr/>
                    <a:lstStyle/>
                    <a:p>
                      <a:pPr algn="ctr" fontAlgn="ctr"/>
                      <a:r>
                        <a:rPr lang="en-US" sz="1400" b="1" i="0" u="none" strike="noStrike" dirty="0">
                          <a:solidFill>
                            <a:srgbClr val="000000"/>
                          </a:solidFill>
                          <a:effectLst/>
                          <a:latin typeface="Arial"/>
                        </a:rPr>
                        <a:t>401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400" b="0" i="0" u="none" strike="noStrike" dirty="0">
                          <a:solidFill>
                            <a:srgbClr val="000000"/>
                          </a:solidFill>
                          <a:effectLst/>
                          <a:latin typeface="Arial"/>
                        </a:rPr>
                        <a:t>Review policies and procedures pertaining to the adequacy of the distance accounting system maintained by the registrant.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1" i="0" u="none" strike="noStrike" dirty="0">
                          <a:solidFill>
                            <a:srgbClr val="000000"/>
                          </a:solidFill>
                          <a:effectLst/>
                          <a:latin typeface="Arial"/>
                        </a:rPr>
                        <a:t>1025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400" b="0" i="0" u="none" strike="noStrike" dirty="0">
                          <a:solidFill>
                            <a:srgbClr val="000000"/>
                          </a:solidFill>
                          <a:effectLst/>
                          <a:latin typeface="Arial"/>
                        </a:rPr>
                        <a:t>Determine how audits are counted, and verify other numbers on the annual audit report.</a:t>
                      </a:r>
                      <a:r>
                        <a:rPr lang="en-US" sz="1400" b="0" i="0" u="none" strike="sngStrike" dirty="0">
                          <a:solidFill>
                            <a:srgbClr val="000000"/>
                          </a:solidFill>
                          <a:effectLst/>
                          <a:latin typeface="Arial"/>
                        </a:rPr>
                        <a:t> </a:t>
                      </a:r>
                      <a:r>
                        <a:rPr lang="en-US" sz="1400" b="0" i="0" u="none" strike="noStrike" dirty="0">
                          <a:solidFill>
                            <a:srgbClr val="000000"/>
                          </a:solidFill>
                          <a:effectLst/>
                          <a:latin typeface="Arial"/>
                        </a:rPr>
                        <a:t>Document if by fleet, account, </a:t>
                      </a:r>
                      <a:r>
                        <a:rPr lang="en-US" sz="1400" b="0" i="0" u="none" strike="noStrike" dirty="0" smtClean="0">
                          <a:solidFill>
                            <a:srgbClr val="000000"/>
                          </a:solidFill>
                          <a:effectLst/>
                          <a:latin typeface="Arial"/>
                        </a:rPr>
                        <a:t>etc.   </a:t>
                      </a:r>
                      <a:endParaRPr lang="en-US" sz="1400" b="0" i="0" u="none" strike="noStrike" dirty="0">
                        <a:solidFill>
                          <a:srgbClr val="000000"/>
                        </a:solidFill>
                        <a:effectLst/>
                        <a:latin typeface="Arial"/>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71600">
                <a:tc>
                  <a:txBody>
                    <a:bodyPr/>
                    <a:lstStyle/>
                    <a:p>
                      <a:pPr algn="ctr" fontAlgn="ctr"/>
                      <a:r>
                        <a:rPr lang="en-US" sz="1400" b="1" i="0" u="none" strike="noStrike" dirty="0">
                          <a:solidFill>
                            <a:srgbClr val="000000"/>
                          </a:solidFill>
                          <a:effectLst/>
                          <a:latin typeface="Arial"/>
                        </a:rPr>
                        <a:t>1010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400" b="0" i="0" u="none" strike="noStrike">
                          <a:solidFill>
                            <a:srgbClr val="000000"/>
                          </a:solidFill>
                          <a:effectLst/>
                          <a:latin typeface="Arial"/>
                        </a:rPr>
                        <a:t>Review policies and procedures pertaining to a registrant’s failure to preserve or maintain records.  When inadequate, credits are denied and/or a full fee assessment is applied for the base.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1" i="0" u="none" strike="noStrike" dirty="0">
                          <a:solidFill>
                            <a:srgbClr val="000000"/>
                          </a:solidFill>
                          <a:effectLst/>
                          <a:latin typeface="Arial"/>
                        </a:rPr>
                        <a:t>1055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400" b="0" i="0" u="none" strike="noStrike" dirty="0">
                          <a:solidFill>
                            <a:srgbClr val="000000"/>
                          </a:solidFill>
                          <a:effectLst/>
                          <a:latin typeface="Arial"/>
                        </a:rPr>
                        <a:t>The base jurisdiction provided pertinent information to the member jurisdictions concerning the registrant selected for audit.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58835532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Ballot 371 Comparisons</a:t>
            </a:r>
          </a:p>
        </p:txBody>
      </p:sp>
      <p:graphicFrame>
        <p:nvGraphicFramePr>
          <p:cNvPr id="4" name="Table 3"/>
          <p:cNvGraphicFramePr>
            <a:graphicFrameLocks noGrp="1"/>
          </p:cNvGraphicFramePr>
          <p:nvPr>
            <p:extLst>
              <p:ext uri="{D42A27DB-BD31-4B8C-83A1-F6EECF244321}">
                <p14:modId xmlns:p14="http://schemas.microsoft.com/office/powerpoint/2010/main" val="3864330960"/>
              </p:ext>
            </p:extLst>
          </p:nvPr>
        </p:nvGraphicFramePr>
        <p:xfrm>
          <a:off x="533400" y="1219200"/>
          <a:ext cx="8032750" cy="4443854"/>
        </p:xfrm>
        <a:graphic>
          <a:graphicData uri="http://schemas.openxmlformats.org/drawingml/2006/table">
            <a:tbl>
              <a:tblPr/>
              <a:tblGrid>
                <a:gridCol w="1230176"/>
                <a:gridCol w="2566096"/>
                <a:gridCol w="1534663"/>
                <a:gridCol w="2701815"/>
              </a:tblGrid>
              <a:tr h="305653">
                <a:tc gridSpan="2">
                  <a:txBody>
                    <a:bodyPr/>
                    <a:lstStyle/>
                    <a:p>
                      <a:pPr algn="ctr" fontAlgn="ctr"/>
                      <a:r>
                        <a:rPr lang="en-US" sz="1400" b="1" i="0" u="none" strike="noStrike" dirty="0">
                          <a:solidFill>
                            <a:srgbClr val="000000"/>
                          </a:solidFill>
                          <a:effectLst/>
                          <a:highlight>
                            <a:srgbClr val="FFFF00"/>
                          </a:highlight>
                          <a:latin typeface="Arial"/>
                        </a:rPr>
                        <a:t>AUDITS PRIOR TO JULY 1, 2013</a:t>
                      </a:r>
                      <a:endParaRPr lang="en-US" sz="1400" b="1" i="0" u="none" strike="noStrike" dirty="0">
                        <a:solidFill>
                          <a:srgbClr val="000000"/>
                        </a:solidFill>
                        <a:effectLst/>
                        <a:latin typeface="Arial"/>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00"/>
                    </a:solidFill>
                  </a:tcPr>
                </a:tc>
                <a:tc hMerge="1">
                  <a:txBody>
                    <a:bodyPr/>
                    <a:lstStyle/>
                    <a:p>
                      <a:endParaRPr lang="en-US"/>
                    </a:p>
                  </a:txBody>
                  <a:tcPr/>
                </a:tc>
                <a:tc gridSpan="2">
                  <a:txBody>
                    <a:bodyPr/>
                    <a:lstStyle/>
                    <a:p>
                      <a:pPr algn="ctr" fontAlgn="ctr"/>
                      <a:r>
                        <a:rPr lang="en-US" sz="1400" b="1" i="0" u="none" strike="noStrike">
                          <a:solidFill>
                            <a:srgbClr val="000000"/>
                          </a:solidFill>
                          <a:effectLst/>
                          <a:highlight>
                            <a:srgbClr val="00FFFF"/>
                          </a:highlight>
                          <a:latin typeface="Arial"/>
                        </a:rPr>
                        <a:t>AUDITS AFTER JULY 1, 2013</a:t>
                      </a:r>
                      <a:endParaRPr lang="en-US" sz="1400" b="1" i="0" u="none" strike="noStrike">
                        <a:solidFill>
                          <a:srgbClr val="000000"/>
                        </a:solidFill>
                        <a:effectLst/>
                        <a:latin typeface="Arial"/>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00"/>
                    </a:solidFill>
                  </a:tcPr>
                </a:tc>
                <a:tc hMerge="1">
                  <a:txBody>
                    <a:bodyPr/>
                    <a:lstStyle/>
                    <a:p>
                      <a:endParaRPr lang="en-US"/>
                    </a:p>
                  </a:txBody>
                  <a:tcPr/>
                </a:tc>
              </a:tr>
              <a:tr h="320936">
                <a:tc gridSpan="2">
                  <a:txBody>
                    <a:bodyPr/>
                    <a:lstStyle/>
                    <a:p>
                      <a:pPr algn="ctr" fontAlgn="ctr"/>
                      <a:r>
                        <a:rPr lang="en-US" sz="1400" b="1" i="0" u="none" strike="noStrike" dirty="0">
                          <a:solidFill>
                            <a:srgbClr val="000000"/>
                          </a:solidFill>
                          <a:effectLst/>
                          <a:highlight>
                            <a:srgbClr val="FFFF00"/>
                          </a:highlight>
                          <a:latin typeface="Arial"/>
                        </a:rPr>
                        <a:t>CITE &amp; DESCRIPTION</a:t>
                      </a:r>
                      <a:endParaRPr lang="en-US" sz="1400" b="1" i="0" u="none" strike="noStrike" dirty="0">
                        <a:solidFill>
                          <a:srgbClr val="000000"/>
                        </a:solidFill>
                        <a:effectLst/>
                        <a:latin typeface="Arial"/>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c gridSpan="2">
                  <a:txBody>
                    <a:bodyPr/>
                    <a:lstStyle/>
                    <a:p>
                      <a:pPr algn="ctr" fontAlgn="ctr"/>
                      <a:r>
                        <a:rPr lang="en-US" sz="1400" b="1" i="0" u="none" strike="noStrike">
                          <a:solidFill>
                            <a:srgbClr val="000000"/>
                          </a:solidFill>
                          <a:effectLst/>
                          <a:highlight>
                            <a:srgbClr val="00FFFF"/>
                          </a:highlight>
                          <a:latin typeface="Arial"/>
                        </a:rPr>
                        <a:t>CITE &amp; DESCRIPTION</a:t>
                      </a:r>
                      <a:endParaRPr lang="en-US" sz="1400" b="1" i="0" u="none" strike="noStrike">
                        <a:solidFill>
                          <a:srgbClr val="000000"/>
                        </a:solidFill>
                        <a:effectLst/>
                        <a:latin typeface="Arial"/>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r>
              <a:tr h="1237895">
                <a:tc>
                  <a:txBody>
                    <a:bodyPr/>
                    <a:lstStyle/>
                    <a:p>
                      <a:pPr algn="ctr" fontAlgn="ctr"/>
                      <a:r>
                        <a:rPr lang="en-US" sz="1400" b="1" i="0" u="none" strike="noStrike">
                          <a:solidFill>
                            <a:srgbClr val="000000"/>
                          </a:solidFill>
                          <a:effectLst/>
                          <a:latin typeface="Arial"/>
                        </a:rPr>
                        <a:t>1015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400" b="0" i="0" u="none" strike="noStrike" dirty="0">
                          <a:solidFill>
                            <a:srgbClr val="000000"/>
                          </a:solidFill>
                          <a:effectLst/>
                          <a:latin typeface="Arial"/>
                        </a:rPr>
                        <a:t>Determine how audits are counted, and verify other numbers on the annual audit report. Document if by fleet, account, etc.</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1" i="0" u="none" strike="noStrike" dirty="0">
                          <a:solidFill>
                            <a:srgbClr val="000000"/>
                          </a:solidFill>
                          <a:effectLst/>
                          <a:latin typeface="Arial"/>
                        </a:rPr>
                        <a:t>1040/1045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400" b="0" i="0" u="none" strike="noStrike">
                          <a:solidFill>
                            <a:srgbClr val="000000"/>
                          </a:solidFill>
                          <a:effectLst/>
                          <a:latin typeface="Arial"/>
                        </a:rPr>
                        <a:t>Request and examine the jurisdiction’s reexamination correspondence, if any. Verify that affected member jurisdictions were properly notified.</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37895">
                <a:tc>
                  <a:txBody>
                    <a:bodyPr/>
                    <a:lstStyle/>
                    <a:p>
                      <a:pPr algn="ctr" fontAlgn="ctr"/>
                      <a:r>
                        <a:rPr lang="en-US" sz="1400" b="1" i="0" u="none" strike="noStrike">
                          <a:solidFill>
                            <a:srgbClr val="000000"/>
                          </a:solidFill>
                          <a:effectLst/>
                          <a:latin typeface="Arial"/>
                        </a:rPr>
                        <a:t>1025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400" b="0" i="0" u="none" strike="noStrike" dirty="0">
                          <a:solidFill>
                            <a:srgbClr val="000000"/>
                          </a:solidFill>
                          <a:effectLst/>
                          <a:latin typeface="Arial"/>
                        </a:rPr>
                        <a:t>The base jurisdiction provided pertinent information to participating jurisdictions concerning the registrant selected for audit in accordance with Section 410.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1" i="0" u="none" strike="noStrike" dirty="0">
                          <a:solidFill>
                            <a:srgbClr val="000000"/>
                          </a:solidFill>
                          <a:effectLst/>
                          <a:latin typeface="Arial"/>
                        </a:rPr>
                        <a:t>404(a)(ii)</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400" b="0" i="0" u="none" strike="noStrike" dirty="0">
                          <a:solidFill>
                            <a:srgbClr val="000000"/>
                          </a:solidFill>
                          <a:effectLst/>
                          <a:latin typeface="Arial"/>
                        </a:rPr>
                        <a:t>Auditors are able to make recommendations to a licensee.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93372">
                <a:tc>
                  <a:txBody>
                    <a:bodyPr/>
                    <a:lstStyle/>
                    <a:p>
                      <a:pPr algn="ctr" fontAlgn="ctr"/>
                      <a:r>
                        <a:rPr lang="en-US" sz="1400" b="1" i="0" u="none" strike="noStrike">
                          <a:solidFill>
                            <a:srgbClr val="000000"/>
                          </a:solidFill>
                          <a:effectLst/>
                          <a:latin typeface="Arial"/>
                        </a:rPr>
                        <a:t>1040/1045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400" b="0" i="0" u="none" strike="noStrike">
                          <a:solidFill>
                            <a:srgbClr val="000000"/>
                          </a:solidFill>
                          <a:effectLst/>
                          <a:latin typeface="Arial"/>
                        </a:rPr>
                        <a:t>Request and examine the jurisdiction’s reexamination correspondence, if any. Verify that affected member jurisdictions were properly notified.</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effectLst/>
                          <a:latin typeface="Arial"/>
                        </a:rPr>
                        <a:t>404(c)</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400" b="0" i="0" u="none" strike="noStrike" dirty="0">
                          <a:solidFill>
                            <a:srgbClr val="000000"/>
                          </a:solidFill>
                          <a:effectLst/>
                          <a:latin typeface="Arial"/>
                        </a:rPr>
                        <a:t>Auditors are allowed to discuss any discrepancies with a licensee.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42442118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Ballot 371 Comparisons</a:t>
            </a:r>
          </a:p>
        </p:txBody>
      </p:sp>
      <p:graphicFrame>
        <p:nvGraphicFramePr>
          <p:cNvPr id="4" name="Table 3"/>
          <p:cNvGraphicFramePr>
            <a:graphicFrameLocks noGrp="1"/>
          </p:cNvGraphicFramePr>
          <p:nvPr>
            <p:extLst>
              <p:ext uri="{D42A27DB-BD31-4B8C-83A1-F6EECF244321}">
                <p14:modId xmlns:p14="http://schemas.microsoft.com/office/powerpoint/2010/main" val="2549428304"/>
              </p:ext>
            </p:extLst>
          </p:nvPr>
        </p:nvGraphicFramePr>
        <p:xfrm>
          <a:off x="228601" y="914400"/>
          <a:ext cx="8762999" cy="4663303"/>
        </p:xfrm>
        <a:graphic>
          <a:graphicData uri="http://schemas.openxmlformats.org/drawingml/2006/table">
            <a:tbl>
              <a:tblPr/>
              <a:tblGrid>
                <a:gridCol w="1382290"/>
                <a:gridCol w="2517225"/>
                <a:gridCol w="1739284"/>
                <a:gridCol w="3124200"/>
              </a:tblGrid>
              <a:tr h="277101">
                <a:tc gridSpan="2">
                  <a:txBody>
                    <a:bodyPr/>
                    <a:lstStyle/>
                    <a:p>
                      <a:pPr algn="ctr" fontAlgn="ctr"/>
                      <a:r>
                        <a:rPr lang="en-US" sz="1400" b="1" i="0" u="none" strike="noStrike">
                          <a:solidFill>
                            <a:srgbClr val="000000"/>
                          </a:solidFill>
                          <a:effectLst/>
                          <a:highlight>
                            <a:srgbClr val="FFFF00"/>
                          </a:highlight>
                          <a:latin typeface="Arial"/>
                        </a:rPr>
                        <a:t>AUDITS PRIOR TO JULY 1, 2013</a:t>
                      </a:r>
                      <a:endParaRPr lang="en-US" sz="1400" b="1" i="0" u="none" strike="noStrike">
                        <a:solidFill>
                          <a:srgbClr val="000000"/>
                        </a:solidFill>
                        <a:effectLst/>
                        <a:latin typeface="Arial"/>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00"/>
                    </a:solidFill>
                  </a:tcPr>
                </a:tc>
                <a:tc hMerge="1">
                  <a:txBody>
                    <a:bodyPr/>
                    <a:lstStyle/>
                    <a:p>
                      <a:endParaRPr lang="en-US"/>
                    </a:p>
                  </a:txBody>
                  <a:tcPr/>
                </a:tc>
                <a:tc gridSpan="2">
                  <a:txBody>
                    <a:bodyPr/>
                    <a:lstStyle/>
                    <a:p>
                      <a:pPr algn="ctr" fontAlgn="ctr"/>
                      <a:r>
                        <a:rPr lang="en-US" sz="1400" b="1" i="0" u="none" strike="noStrike">
                          <a:solidFill>
                            <a:srgbClr val="000000"/>
                          </a:solidFill>
                          <a:effectLst/>
                          <a:highlight>
                            <a:srgbClr val="00FFFF"/>
                          </a:highlight>
                          <a:latin typeface="Arial"/>
                        </a:rPr>
                        <a:t>AUDITS AFTER JULY 1, 2013</a:t>
                      </a:r>
                      <a:endParaRPr lang="en-US" sz="1400" b="1" i="0" u="none" strike="noStrike">
                        <a:solidFill>
                          <a:srgbClr val="000000"/>
                        </a:solidFill>
                        <a:effectLst/>
                        <a:latin typeface="Arial"/>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00"/>
                    </a:solidFill>
                  </a:tcPr>
                </a:tc>
                <a:tc hMerge="1">
                  <a:txBody>
                    <a:bodyPr/>
                    <a:lstStyle/>
                    <a:p>
                      <a:endParaRPr lang="en-US"/>
                    </a:p>
                  </a:txBody>
                  <a:tcPr/>
                </a:tc>
              </a:tr>
              <a:tr h="290956">
                <a:tc gridSpan="2">
                  <a:txBody>
                    <a:bodyPr/>
                    <a:lstStyle/>
                    <a:p>
                      <a:pPr algn="ctr" fontAlgn="ctr"/>
                      <a:r>
                        <a:rPr lang="en-US" sz="1400" b="1" i="0" u="none" strike="noStrike">
                          <a:solidFill>
                            <a:srgbClr val="000000"/>
                          </a:solidFill>
                          <a:effectLst/>
                          <a:highlight>
                            <a:srgbClr val="FFFF00"/>
                          </a:highlight>
                          <a:latin typeface="Arial"/>
                        </a:rPr>
                        <a:t>CITE &amp; DESCRIPTION</a:t>
                      </a:r>
                      <a:endParaRPr lang="en-US" sz="1400" b="1" i="0" u="none" strike="noStrike">
                        <a:solidFill>
                          <a:srgbClr val="000000"/>
                        </a:solidFill>
                        <a:effectLst/>
                        <a:latin typeface="Arial"/>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c gridSpan="2">
                  <a:txBody>
                    <a:bodyPr/>
                    <a:lstStyle/>
                    <a:p>
                      <a:pPr algn="ctr" fontAlgn="ctr"/>
                      <a:r>
                        <a:rPr lang="en-US" sz="1400" b="1" i="0" u="none" strike="noStrike">
                          <a:solidFill>
                            <a:srgbClr val="000000"/>
                          </a:solidFill>
                          <a:effectLst/>
                          <a:highlight>
                            <a:srgbClr val="00FFFF"/>
                          </a:highlight>
                          <a:latin typeface="Arial"/>
                        </a:rPr>
                        <a:t>CITE &amp; DESCRIPTION</a:t>
                      </a:r>
                      <a:endParaRPr lang="en-US" sz="1400" b="1" i="0" u="none" strike="noStrike">
                        <a:solidFill>
                          <a:srgbClr val="000000"/>
                        </a:solidFill>
                        <a:effectLst/>
                        <a:latin typeface="Arial"/>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r>
              <a:tr h="422543">
                <a:tc>
                  <a:txBody>
                    <a:bodyPr/>
                    <a:lstStyle/>
                    <a:p>
                      <a:pPr algn="l" fontAlgn="ctr"/>
                      <a:r>
                        <a:rPr lang="en-US" sz="1400" b="1" i="0" u="none" strike="noStrike">
                          <a:solidFill>
                            <a:srgbClr val="000000"/>
                          </a:solidFill>
                          <a:effectLst/>
                          <a:latin typeface="Arial"/>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400" b="0" i="0" u="none" strike="noStrike">
                          <a:solidFill>
                            <a:srgbClr val="000000"/>
                          </a:solidFill>
                          <a:effectLst/>
                          <a:latin typeface="Arial"/>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effectLst/>
                          <a:latin typeface="Arial"/>
                        </a:rPr>
                        <a:t>701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400" b="0" i="0" u="none" strike="noStrike">
                          <a:solidFill>
                            <a:srgbClr val="000000"/>
                          </a:solidFill>
                          <a:effectLst/>
                          <a:latin typeface="Arial"/>
                        </a:rPr>
                        <a:t>Reflect no fee adjustments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85800">
                <a:tc rowSpan="3">
                  <a:txBody>
                    <a:bodyPr/>
                    <a:lstStyle/>
                    <a:p>
                      <a:pPr algn="l" fontAlgn="ctr"/>
                      <a:r>
                        <a:rPr lang="en-US" sz="1400" b="1" i="0" u="none" strike="noStrike">
                          <a:solidFill>
                            <a:srgbClr val="000000"/>
                          </a:solidFill>
                          <a:effectLst/>
                          <a:latin typeface="Arial"/>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l" fontAlgn="ctr"/>
                      <a:r>
                        <a:rPr lang="en-US" sz="1400" b="0" i="0" u="none" strike="noStrike" dirty="0">
                          <a:solidFill>
                            <a:srgbClr val="000000"/>
                          </a:solidFill>
                          <a:effectLst/>
                          <a:latin typeface="Arial"/>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1" i="0" u="none" strike="noStrike" dirty="0">
                          <a:solidFill>
                            <a:srgbClr val="000000"/>
                          </a:solidFill>
                          <a:effectLst/>
                          <a:latin typeface="Arial"/>
                        </a:rPr>
                        <a:t>702(a)(</a:t>
                      </a:r>
                      <a:r>
                        <a:rPr lang="en-US" sz="1400" b="1" i="0" u="none" strike="noStrike" dirty="0" err="1">
                          <a:solidFill>
                            <a:srgbClr val="000000"/>
                          </a:solidFill>
                          <a:effectLst/>
                          <a:latin typeface="Arial"/>
                        </a:rPr>
                        <a:t>i</a:t>
                      </a:r>
                      <a:r>
                        <a:rPr lang="en-US" sz="1400" b="1" i="0" u="none" strike="noStrike" dirty="0">
                          <a:solidFill>
                            <a:srgbClr val="000000"/>
                          </a:solidFill>
                          <a:effectLst/>
                          <a:latin typeface="Arial"/>
                        </a:rPr>
                        <a: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ctr"/>
                      <a:r>
                        <a:rPr lang="en-US" sz="1400" b="0" i="0" u="none" strike="noStrike">
                          <a:solidFill>
                            <a:srgbClr val="000000"/>
                          </a:solidFill>
                          <a:effectLst/>
                          <a:latin typeface="Arial"/>
                        </a:rPr>
                        <a:t>Comply with Articles 2 and 3 of the Manual</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949007">
                <a:tc vMerge="1">
                  <a:txBody>
                    <a:bodyPr/>
                    <a:lstStyle/>
                    <a:p>
                      <a:endParaRPr lang="en-US"/>
                    </a:p>
                  </a:txBody>
                  <a:tcPr/>
                </a:tc>
                <a:tc vMerge="1">
                  <a:txBody>
                    <a:bodyPr/>
                    <a:lstStyle/>
                    <a:p>
                      <a:endParaRPr lang="en-US"/>
                    </a:p>
                  </a:txBody>
                  <a:tcPr/>
                </a:tc>
                <a:tc>
                  <a:txBody>
                    <a:bodyPr/>
                    <a:lstStyle/>
                    <a:p>
                      <a:pPr algn="ctr" fontAlgn="ctr"/>
                      <a:r>
                        <a:rPr lang="en-US" sz="1400" b="1" i="0" u="none" strike="noStrike">
                          <a:solidFill>
                            <a:srgbClr val="000000"/>
                          </a:solidFill>
                          <a:effectLst/>
                          <a:latin typeface="Arial"/>
                        </a:rPr>
                        <a:t>702(a)(ii)</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en-US" sz="1400" b="0" i="0" u="none" strike="noStrike">
                          <a:solidFill>
                            <a:srgbClr val="000000"/>
                          </a:solidFill>
                          <a:effectLst/>
                          <a:latin typeface="Arial"/>
                        </a:rPr>
                        <a:t>Documents the distance accounting system, items in source documents and source used to determine distances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0">
                <a:tc vMerge="1">
                  <a:txBody>
                    <a:bodyPr/>
                    <a:lstStyle/>
                    <a:p>
                      <a:endParaRPr lang="en-US"/>
                    </a:p>
                  </a:txBody>
                  <a:tcPr/>
                </a:tc>
                <a:tc vMerge="1">
                  <a:txBody>
                    <a:bodyPr/>
                    <a:lstStyle/>
                    <a:p>
                      <a:endParaRPr lang="en-US"/>
                    </a:p>
                  </a:txBody>
                  <a:tcPr/>
                </a:tc>
                <a:tc>
                  <a:txBody>
                    <a:bodyPr/>
                    <a:lstStyle/>
                    <a:p>
                      <a:pPr algn="ctr" fontAlgn="ctr"/>
                      <a:r>
                        <a:rPr lang="en-US" sz="1400" b="1" i="0" u="none" strike="noStrike">
                          <a:solidFill>
                            <a:srgbClr val="000000"/>
                          </a:solidFill>
                          <a:effectLst/>
                          <a:latin typeface="Arial"/>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ctr"/>
                      <a:r>
                        <a:rPr lang="en-US" sz="1400" b="0" i="0" u="none" strike="noStrike">
                          <a:solidFill>
                            <a:srgbClr val="000000"/>
                          </a:solidFill>
                          <a:effectLst/>
                          <a:latin typeface="Arial"/>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457217">
                <a:tc>
                  <a:txBody>
                    <a:bodyPr/>
                    <a:lstStyle/>
                    <a:p>
                      <a:pPr algn="l" fontAlgn="ctr"/>
                      <a:r>
                        <a:rPr lang="en-US" sz="1400" b="1" i="0" u="none" strike="noStrike">
                          <a:solidFill>
                            <a:srgbClr val="000000"/>
                          </a:solidFill>
                          <a:effectLst/>
                          <a:latin typeface="Arial"/>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400" b="0" i="0" u="none" strike="noStrike">
                          <a:solidFill>
                            <a:srgbClr val="000000"/>
                          </a:solidFill>
                          <a:effectLst/>
                          <a:latin typeface="Arial"/>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effectLst/>
                          <a:latin typeface="Arial"/>
                        </a:rPr>
                        <a:t>702(a)(iii)</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400" b="0" i="0" u="none" strike="noStrike">
                          <a:solidFill>
                            <a:srgbClr val="000000"/>
                          </a:solidFill>
                          <a:effectLst/>
                          <a:latin typeface="Arial"/>
                        </a:rPr>
                        <a:t>Documents/assesses internal controls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78897">
                <a:tc>
                  <a:txBody>
                    <a:bodyPr/>
                    <a:lstStyle/>
                    <a:p>
                      <a:pPr algn="l" fontAlgn="ctr"/>
                      <a:r>
                        <a:rPr lang="en-US" sz="1400" b="1" i="0" u="none" strike="noStrike">
                          <a:solidFill>
                            <a:srgbClr val="000000"/>
                          </a:solidFill>
                          <a:effectLst/>
                          <a:latin typeface="Arial"/>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400" b="0" i="0" u="none" strike="noStrike">
                          <a:solidFill>
                            <a:srgbClr val="000000"/>
                          </a:solidFill>
                          <a:effectLst/>
                          <a:latin typeface="Arial"/>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effectLst/>
                          <a:latin typeface="Arial"/>
                        </a:rPr>
                        <a:t>702(a)(iv)</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400" b="0" i="0" u="none" strike="noStrike">
                          <a:solidFill>
                            <a:srgbClr val="000000"/>
                          </a:solidFill>
                          <a:effectLst/>
                          <a:latin typeface="Arial"/>
                        </a:rPr>
                        <a:t>Determines/documents adequacy of records, identifying specific deficiencies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78897">
                <a:tc>
                  <a:txBody>
                    <a:bodyPr/>
                    <a:lstStyle/>
                    <a:p>
                      <a:pPr algn="l" fontAlgn="ctr"/>
                      <a:r>
                        <a:rPr lang="en-US" sz="1400" b="1" i="0" u="none" strike="noStrike">
                          <a:solidFill>
                            <a:srgbClr val="000000"/>
                          </a:solidFill>
                          <a:effectLst/>
                          <a:latin typeface="Arial"/>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400" b="0" i="0" u="none" strike="noStrike">
                          <a:solidFill>
                            <a:srgbClr val="000000"/>
                          </a:solidFill>
                          <a:effectLst/>
                          <a:latin typeface="Arial"/>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effectLst/>
                          <a:latin typeface="Arial"/>
                        </a:rPr>
                        <a:t>702(a)(v)</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400" b="0" i="0" u="none" strike="noStrike" dirty="0">
                          <a:solidFill>
                            <a:srgbClr val="000000"/>
                          </a:solidFill>
                          <a:effectLst/>
                          <a:latin typeface="Arial"/>
                        </a:rPr>
                        <a:t>Results in a written report to the registrant citing specific deficiencies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90796253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Ballot 371 Comparisons</a:t>
            </a:r>
          </a:p>
        </p:txBody>
      </p:sp>
      <p:graphicFrame>
        <p:nvGraphicFramePr>
          <p:cNvPr id="4" name="Table 3"/>
          <p:cNvGraphicFramePr>
            <a:graphicFrameLocks noGrp="1"/>
          </p:cNvGraphicFramePr>
          <p:nvPr>
            <p:extLst>
              <p:ext uri="{D42A27DB-BD31-4B8C-83A1-F6EECF244321}">
                <p14:modId xmlns:p14="http://schemas.microsoft.com/office/powerpoint/2010/main" val="165002498"/>
              </p:ext>
            </p:extLst>
          </p:nvPr>
        </p:nvGraphicFramePr>
        <p:xfrm>
          <a:off x="381000" y="1066800"/>
          <a:ext cx="8381999" cy="4286250"/>
        </p:xfrm>
        <a:graphic>
          <a:graphicData uri="http://schemas.openxmlformats.org/drawingml/2006/table">
            <a:tbl>
              <a:tblPr/>
              <a:tblGrid>
                <a:gridCol w="1045116"/>
                <a:gridCol w="2916211"/>
                <a:gridCol w="1601387"/>
                <a:gridCol w="2819285"/>
              </a:tblGrid>
              <a:tr h="372717">
                <a:tc gridSpan="2">
                  <a:txBody>
                    <a:bodyPr/>
                    <a:lstStyle/>
                    <a:p>
                      <a:pPr algn="ctr" fontAlgn="ctr"/>
                      <a:r>
                        <a:rPr lang="en-US" sz="1400" b="1" i="0" u="none" strike="noStrike">
                          <a:solidFill>
                            <a:srgbClr val="000000"/>
                          </a:solidFill>
                          <a:effectLst/>
                          <a:highlight>
                            <a:srgbClr val="FFFF00"/>
                          </a:highlight>
                          <a:latin typeface="Arial"/>
                        </a:rPr>
                        <a:t>AUDITS PRIOR TO JULY 1, 2013</a:t>
                      </a:r>
                      <a:endParaRPr lang="en-US" sz="1400" b="1" i="0" u="none" strike="noStrike">
                        <a:solidFill>
                          <a:srgbClr val="000000"/>
                        </a:solidFill>
                        <a:effectLst/>
                        <a:latin typeface="Arial"/>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00"/>
                    </a:solidFill>
                  </a:tcPr>
                </a:tc>
                <a:tc hMerge="1">
                  <a:txBody>
                    <a:bodyPr/>
                    <a:lstStyle/>
                    <a:p>
                      <a:endParaRPr lang="en-US"/>
                    </a:p>
                  </a:txBody>
                  <a:tcPr/>
                </a:tc>
                <a:tc gridSpan="2">
                  <a:txBody>
                    <a:bodyPr/>
                    <a:lstStyle/>
                    <a:p>
                      <a:pPr algn="ctr" fontAlgn="ctr"/>
                      <a:r>
                        <a:rPr lang="en-US" sz="1400" b="1" i="0" u="none" strike="noStrike">
                          <a:solidFill>
                            <a:srgbClr val="000000"/>
                          </a:solidFill>
                          <a:effectLst/>
                          <a:highlight>
                            <a:srgbClr val="00FFFF"/>
                          </a:highlight>
                          <a:latin typeface="Arial"/>
                        </a:rPr>
                        <a:t>AUDITS AFTER JULY 1, 2013</a:t>
                      </a:r>
                      <a:endParaRPr lang="en-US" sz="1400" b="1" i="0" u="none" strike="noStrike">
                        <a:solidFill>
                          <a:srgbClr val="000000"/>
                        </a:solidFill>
                        <a:effectLst/>
                        <a:latin typeface="Arial"/>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00"/>
                    </a:solidFill>
                  </a:tcPr>
                </a:tc>
                <a:tc hMerge="1">
                  <a:txBody>
                    <a:bodyPr/>
                    <a:lstStyle/>
                    <a:p>
                      <a:endParaRPr lang="en-US"/>
                    </a:p>
                  </a:txBody>
                  <a:tcPr/>
                </a:tc>
              </a:tr>
              <a:tr h="388247">
                <a:tc gridSpan="2">
                  <a:txBody>
                    <a:bodyPr/>
                    <a:lstStyle/>
                    <a:p>
                      <a:pPr algn="ctr" fontAlgn="ctr"/>
                      <a:r>
                        <a:rPr lang="en-US" sz="1400" b="1" i="0" u="none" strike="noStrike">
                          <a:solidFill>
                            <a:srgbClr val="000000"/>
                          </a:solidFill>
                          <a:effectLst/>
                          <a:highlight>
                            <a:srgbClr val="FFFF00"/>
                          </a:highlight>
                          <a:latin typeface="Arial"/>
                        </a:rPr>
                        <a:t>CITE &amp; DESCRIPTION</a:t>
                      </a:r>
                      <a:endParaRPr lang="en-US" sz="1400" b="1" i="0" u="none" strike="noStrike">
                        <a:solidFill>
                          <a:srgbClr val="000000"/>
                        </a:solidFill>
                        <a:effectLst/>
                        <a:latin typeface="Arial"/>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c gridSpan="2">
                  <a:txBody>
                    <a:bodyPr/>
                    <a:lstStyle/>
                    <a:p>
                      <a:pPr algn="ctr" fontAlgn="ctr"/>
                      <a:r>
                        <a:rPr lang="en-US" sz="1400" b="1" i="0" u="none" strike="noStrike">
                          <a:solidFill>
                            <a:srgbClr val="000000"/>
                          </a:solidFill>
                          <a:effectLst/>
                          <a:highlight>
                            <a:srgbClr val="00FFFF"/>
                          </a:highlight>
                          <a:latin typeface="Arial"/>
                        </a:rPr>
                        <a:t>CITE &amp; DESCRIPTION</a:t>
                      </a:r>
                      <a:endParaRPr lang="en-US" sz="1400" b="1" i="0" u="none" strike="noStrike">
                        <a:solidFill>
                          <a:srgbClr val="000000"/>
                        </a:solidFill>
                        <a:effectLst/>
                        <a:latin typeface="Arial"/>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r>
              <a:tr h="711269">
                <a:tc>
                  <a:txBody>
                    <a:bodyPr/>
                    <a:lstStyle/>
                    <a:p>
                      <a:pPr algn="l" fontAlgn="ctr"/>
                      <a:r>
                        <a:rPr lang="en-US" sz="1400" b="1" i="0" u="none" strike="noStrike">
                          <a:solidFill>
                            <a:srgbClr val="000000"/>
                          </a:solidFill>
                          <a:effectLst/>
                          <a:latin typeface="Arial"/>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400" b="0" i="0" u="none" strike="noStrike">
                          <a:solidFill>
                            <a:srgbClr val="000000"/>
                          </a:solidFill>
                          <a:effectLst/>
                          <a:latin typeface="Arial"/>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effectLst/>
                          <a:latin typeface="Arial"/>
                        </a:rPr>
                        <a:t>702(a)(vi)</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400" b="0" i="0" u="none" strike="noStrike">
                          <a:solidFill>
                            <a:srgbClr val="000000"/>
                          </a:solidFill>
                          <a:effectLst/>
                          <a:latin typeface="Arial"/>
                        </a:rPr>
                        <a:t>Documents all contacts with the registrant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59139">
                <a:tc>
                  <a:txBody>
                    <a:bodyPr/>
                    <a:lstStyle/>
                    <a:p>
                      <a:pPr algn="l" fontAlgn="ctr"/>
                      <a:r>
                        <a:rPr lang="en-US" sz="1400" b="1" i="0" u="none" strike="noStrike">
                          <a:solidFill>
                            <a:srgbClr val="000000"/>
                          </a:solidFill>
                          <a:effectLst/>
                          <a:latin typeface="Arial"/>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400" b="0" i="0" u="none" strike="noStrike">
                          <a:solidFill>
                            <a:srgbClr val="000000"/>
                          </a:solidFill>
                          <a:effectLst/>
                          <a:latin typeface="Arial"/>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effectLst/>
                          <a:latin typeface="Arial"/>
                        </a:rPr>
                        <a:t>702(a)(vi)</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400" b="0" i="0" u="none" strike="noStrike">
                          <a:solidFill>
                            <a:srgbClr val="000000"/>
                          </a:solidFill>
                          <a:effectLst/>
                          <a:latin typeface="Arial"/>
                        </a:rPr>
                        <a:t>Retained in accordance with prevailing audit retention requirements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54878">
                <a:tc>
                  <a:txBody>
                    <a:bodyPr/>
                    <a:lstStyle/>
                    <a:p>
                      <a:pPr algn="l" fontAlgn="ctr"/>
                      <a:r>
                        <a:rPr lang="en-US" sz="1400" b="1" i="0" u="none" strike="noStrike">
                          <a:solidFill>
                            <a:srgbClr val="000000"/>
                          </a:solidFill>
                          <a:effectLst/>
                          <a:latin typeface="Arial"/>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400" b="0" i="0" u="none" strike="noStrike">
                          <a:solidFill>
                            <a:srgbClr val="000000"/>
                          </a:solidFill>
                          <a:effectLst/>
                          <a:latin typeface="Arial"/>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effectLst/>
                          <a:latin typeface="Arial"/>
                        </a:rPr>
                        <a:t>702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400" b="0" i="0" u="none" strike="noStrike" dirty="0">
                          <a:solidFill>
                            <a:srgbClr val="000000"/>
                          </a:solidFill>
                          <a:effectLst/>
                          <a:latin typeface="Arial"/>
                        </a:rPr>
                        <a:t>If conducted by personnel who are processing applications, all other provisions of the Manual are met.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23300175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IRP Peer Review</a:t>
            </a:r>
            <a:endParaRPr lang="en-US" dirty="0"/>
          </a:p>
        </p:txBody>
      </p:sp>
      <p:sp>
        <p:nvSpPr>
          <p:cNvPr id="3" name="Content Placeholder 2"/>
          <p:cNvSpPr>
            <a:spLocks noGrp="1"/>
          </p:cNvSpPr>
          <p:nvPr>
            <p:ph idx="1"/>
          </p:nvPr>
        </p:nvSpPr>
        <p:spPr/>
        <p:txBody>
          <a:bodyPr/>
          <a:lstStyle/>
          <a:p>
            <a:r>
              <a:rPr lang="en-US" dirty="0" smtClean="0"/>
              <a:t>How should I respond to any findings?</a:t>
            </a:r>
          </a:p>
          <a:p>
            <a:pPr marL="0" indent="0">
              <a:buNone/>
            </a:pPr>
            <a:endParaRPr lang="en-US" dirty="0" smtClean="0"/>
          </a:p>
          <a:p>
            <a:pPr marL="0" indent="0">
              <a:buNone/>
            </a:pPr>
            <a:endParaRPr lang="en-US" dirty="0"/>
          </a:p>
          <a:p>
            <a:r>
              <a:rPr lang="en-US" dirty="0" smtClean="0"/>
              <a:t>What happens next?</a:t>
            </a:r>
            <a:endParaRPr lang="en-US" dirty="0"/>
          </a:p>
        </p:txBody>
      </p:sp>
    </p:spTree>
    <p:extLst>
      <p:ext uri="{BB962C8B-B14F-4D97-AF65-F5344CB8AC3E}">
        <p14:creationId xmlns:p14="http://schemas.microsoft.com/office/powerpoint/2010/main" val="322616247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 5 IRP Findings</a:t>
            </a:r>
            <a:endParaRPr lang="en-US" dirty="0"/>
          </a:p>
        </p:txBody>
      </p:sp>
      <p:sp>
        <p:nvSpPr>
          <p:cNvPr id="3" name="Content Placeholder 2"/>
          <p:cNvSpPr>
            <a:spLocks noGrp="1"/>
          </p:cNvSpPr>
          <p:nvPr>
            <p:ph idx="1"/>
          </p:nvPr>
        </p:nvSpPr>
        <p:spPr>
          <a:xfrm>
            <a:off x="228600" y="1219200"/>
            <a:ext cx="8763000" cy="4378325"/>
          </a:xfrm>
        </p:spPr>
        <p:txBody>
          <a:bodyPr/>
          <a:lstStyle/>
          <a:p>
            <a:pPr marL="0" indent="0">
              <a:buFontTx/>
              <a:buNone/>
              <a:defRPr/>
            </a:pPr>
            <a:r>
              <a:rPr lang="en-US" sz="2200" b="1" dirty="0"/>
              <a:t># 5</a:t>
            </a:r>
            <a:r>
              <a:rPr lang="en-US" sz="2200" dirty="0"/>
              <a:t> Section 1015 – Frequency of Audits (Current Section 1025)</a:t>
            </a:r>
          </a:p>
          <a:p>
            <a:pPr marL="0" indent="0">
              <a:buNone/>
              <a:defRPr/>
            </a:pPr>
            <a:r>
              <a:rPr lang="en-US" sz="2200" dirty="0"/>
              <a:t>Each Member Jurisdiction shall conduct a number of Audits equivalent to an average of 3% per year of the number of Fleets whose registration it renews annually under the Plan, as required to be reported by the Member Jurisdiction in the annual report filed pursuant to the Plan</a:t>
            </a:r>
          </a:p>
          <a:p>
            <a:pPr>
              <a:defRPr/>
            </a:pPr>
            <a:endParaRPr lang="en-US" sz="2200" dirty="0"/>
          </a:p>
          <a:p>
            <a:pPr>
              <a:buFontTx/>
              <a:buNone/>
              <a:defRPr/>
            </a:pPr>
            <a:r>
              <a:rPr lang="en-US" sz="2200" b="1" dirty="0"/>
              <a:t>#4</a:t>
            </a:r>
            <a:r>
              <a:rPr lang="en-US" sz="2200" dirty="0"/>
              <a:t> Section 305 – Selection of Base Jurisdiction</a:t>
            </a:r>
          </a:p>
          <a:p>
            <a:pPr marL="0" indent="0">
              <a:buNone/>
              <a:defRPr/>
            </a:pPr>
            <a:r>
              <a:rPr lang="en-US" sz="2200" dirty="0"/>
              <a:t>An applicant may elect as its Base Jurisdiction any Member Jurisdiction (</a:t>
            </a:r>
            <a:r>
              <a:rPr lang="en-US" sz="2200" dirty="0" err="1"/>
              <a:t>i</a:t>
            </a:r>
            <a:r>
              <a:rPr lang="en-US" sz="2200" dirty="0"/>
              <a:t>) where the Applicant has an Established Place of Business, (ii) where the Fleet the Applicant seeks to register under the Plan accrues distance, and (iii) where Records of the Fleet are maintained or can be made available.</a:t>
            </a:r>
          </a:p>
          <a:p>
            <a:endParaRPr lang="en-US" dirty="0"/>
          </a:p>
        </p:txBody>
      </p:sp>
    </p:spTree>
    <p:extLst>
      <p:ext uri="{BB962C8B-B14F-4D97-AF65-F5344CB8AC3E}">
        <p14:creationId xmlns:p14="http://schemas.microsoft.com/office/powerpoint/2010/main" val="290684384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Top 5 IRP Findings</a:t>
            </a:r>
          </a:p>
        </p:txBody>
      </p:sp>
      <p:sp>
        <p:nvSpPr>
          <p:cNvPr id="3" name="Content Placeholder 2"/>
          <p:cNvSpPr>
            <a:spLocks noGrp="1"/>
          </p:cNvSpPr>
          <p:nvPr>
            <p:ph idx="1"/>
          </p:nvPr>
        </p:nvSpPr>
        <p:spPr>
          <a:xfrm>
            <a:off x="152400" y="1752600"/>
            <a:ext cx="8839200" cy="4378325"/>
          </a:xfrm>
        </p:spPr>
        <p:txBody>
          <a:bodyPr/>
          <a:lstStyle/>
          <a:p>
            <a:pPr marL="0" indent="0">
              <a:spcBef>
                <a:spcPts val="0"/>
              </a:spcBef>
              <a:buFontTx/>
              <a:buNone/>
              <a:defRPr/>
            </a:pPr>
            <a:r>
              <a:rPr lang="en-US" sz="2200" b="1" dirty="0"/>
              <a:t>#3 </a:t>
            </a:r>
            <a:r>
              <a:rPr lang="en-US" sz="2200" dirty="0"/>
              <a:t>Section 1025 – Notification of Audit Findings </a:t>
            </a:r>
          </a:p>
          <a:p>
            <a:pPr marL="0" indent="0">
              <a:spcBef>
                <a:spcPts val="0"/>
              </a:spcBef>
              <a:buFontTx/>
              <a:buNone/>
              <a:defRPr/>
            </a:pPr>
            <a:endParaRPr lang="en-US" sz="2200" dirty="0"/>
          </a:p>
          <a:p>
            <a:pPr>
              <a:spcBef>
                <a:spcPts val="0"/>
              </a:spcBef>
              <a:defRPr/>
            </a:pPr>
            <a:r>
              <a:rPr lang="en-US" sz="2200" dirty="0"/>
              <a:t>Upon the completion of an Audit, the Base jurisdictions shall provide notice of the Audit findings to the registrant and to all Member Jurisdictions in which the Registrant was apportioned or in which it traveled.</a:t>
            </a:r>
          </a:p>
          <a:p>
            <a:pPr>
              <a:defRPr/>
            </a:pPr>
            <a:r>
              <a:rPr lang="en-US" sz="2200" dirty="0"/>
              <a:t>The base jurisdiction shall submit the Interjurisdictional reports to all affected jurisdictions at the time the Registrant Audit Report is sent.</a:t>
            </a:r>
          </a:p>
          <a:p>
            <a:pPr>
              <a:buFontTx/>
              <a:buNone/>
              <a:defRPr/>
            </a:pPr>
            <a:endParaRPr lang="en-US" sz="2200" dirty="0"/>
          </a:p>
          <a:p>
            <a:pPr marL="0" indent="0">
              <a:buNone/>
            </a:pPr>
            <a:endParaRPr lang="en-US" dirty="0"/>
          </a:p>
        </p:txBody>
      </p:sp>
    </p:spTree>
    <p:extLst>
      <p:ext uri="{BB962C8B-B14F-4D97-AF65-F5344CB8AC3E}">
        <p14:creationId xmlns:p14="http://schemas.microsoft.com/office/powerpoint/2010/main" val="130137868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Top 5 IRP Findings</a:t>
            </a:r>
          </a:p>
        </p:txBody>
      </p:sp>
      <p:sp>
        <p:nvSpPr>
          <p:cNvPr id="3" name="Content Placeholder 2"/>
          <p:cNvSpPr>
            <a:spLocks noGrp="1"/>
          </p:cNvSpPr>
          <p:nvPr>
            <p:ph idx="1"/>
          </p:nvPr>
        </p:nvSpPr>
        <p:spPr>
          <a:xfrm>
            <a:off x="152400" y="1600200"/>
            <a:ext cx="8839200" cy="4378325"/>
          </a:xfrm>
        </p:spPr>
        <p:txBody>
          <a:bodyPr/>
          <a:lstStyle/>
          <a:p>
            <a:pPr>
              <a:buFontTx/>
              <a:buNone/>
              <a:defRPr/>
            </a:pPr>
            <a:r>
              <a:rPr lang="en-US" sz="2200" b="1" dirty="0" smtClean="0"/>
              <a:t>#</a:t>
            </a:r>
            <a:r>
              <a:rPr lang="en-US" sz="2200" b="1" dirty="0"/>
              <a:t>2 </a:t>
            </a:r>
            <a:r>
              <a:rPr lang="en-US" sz="2200" dirty="0"/>
              <a:t>APM 803 – Interjurisdictional Audit Report </a:t>
            </a:r>
          </a:p>
          <a:p>
            <a:pPr>
              <a:buFontTx/>
              <a:buNone/>
              <a:defRPr/>
            </a:pPr>
            <a:endParaRPr lang="en-US" sz="2200" dirty="0"/>
          </a:p>
          <a:p>
            <a:pPr>
              <a:defRPr/>
            </a:pPr>
            <a:r>
              <a:rPr lang="en-US" sz="2200" dirty="0"/>
              <a:t>The Audit file or other record maintained separately shall include evidence of timely notification.</a:t>
            </a:r>
          </a:p>
          <a:p>
            <a:pPr>
              <a:defRPr/>
            </a:pPr>
            <a:r>
              <a:rPr lang="en-US" sz="2200" dirty="0"/>
              <a:t>The Interjurisdictional audit report shall contain the information outlined in 803 (b).</a:t>
            </a:r>
          </a:p>
          <a:p>
            <a:endParaRPr lang="en-US" dirty="0"/>
          </a:p>
        </p:txBody>
      </p:sp>
    </p:spTree>
    <p:extLst>
      <p:ext uri="{BB962C8B-B14F-4D97-AF65-F5344CB8AC3E}">
        <p14:creationId xmlns:p14="http://schemas.microsoft.com/office/powerpoint/2010/main" val="241893885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Top 5 IRP Findings</a:t>
            </a:r>
          </a:p>
        </p:txBody>
      </p:sp>
      <p:sp>
        <p:nvSpPr>
          <p:cNvPr id="3" name="Content Placeholder 2"/>
          <p:cNvSpPr>
            <a:spLocks noGrp="1"/>
          </p:cNvSpPr>
          <p:nvPr>
            <p:ph idx="1"/>
          </p:nvPr>
        </p:nvSpPr>
        <p:spPr>
          <a:xfrm>
            <a:off x="228600" y="914400"/>
            <a:ext cx="8763000" cy="5105400"/>
          </a:xfrm>
        </p:spPr>
        <p:txBody>
          <a:bodyPr/>
          <a:lstStyle/>
          <a:p>
            <a:pPr>
              <a:buFontTx/>
              <a:buNone/>
            </a:pPr>
            <a:r>
              <a:rPr lang="en-US" altLang="en-US" sz="2200" b="1" dirty="0"/>
              <a:t>#1 Section 315</a:t>
            </a:r>
            <a:r>
              <a:rPr lang="en-US" altLang="en-US" sz="2200" dirty="0"/>
              <a:t> – Application Process</a:t>
            </a:r>
          </a:p>
          <a:p>
            <a:pPr>
              <a:buFontTx/>
              <a:buNone/>
            </a:pPr>
            <a:r>
              <a:rPr lang="en-US" altLang="en-US" sz="2200" dirty="0"/>
              <a:t>	 </a:t>
            </a:r>
            <a:r>
              <a:rPr lang="en-US" altLang="en-US" sz="2200" b="1" dirty="0" smtClean="0"/>
              <a:t>Section </a:t>
            </a:r>
            <a:r>
              <a:rPr lang="en-US" altLang="en-US" sz="2200" b="1" dirty="0"/>
              <a:t>320 </a:t>
            </a:r>
            <a:r>
              <a:rPr lang="en-US" altLang="en-US" sz="2200" dirty="0"/>
              <a:t>– Distance Estimates by Base Jurisdictions</a:t>
            </a:r>
          </a:p>
          <a:p>
            <a:pPr>
              <a:buFontTx/>
              <a:buNone/>
            </a:pPr>
            <a:endParaRPr lang="en-US" altLang="en-US" sz="1200" dirty="0"/>
          </a:p>
          <a:p>
            <a:r>
              <a:rPr lang="en-US" altLang="en-US" sz="2200" dirty="0"/>
              <a:t>The Base Jurisdiction shall review any estimate of distance and any supporting </a:t>
            </a:r>
            <a:r>
              <a:rPr lang="en-US" altLang="en-US" sz="2200" dirty="0" smtClean="0"/>
              <a:t>documentation. If </a:t>
            </a:r>
            <a:r>
              <a:rPr lang="en-US" altLang="en-US" sz="2200" dirty="0"/>
              <a:t>the Base Jurisdiction does not accept the Applicant’s estimate of distance, or if the Applicant does not submit an estimate, the Base Jurisdiction shall estimate the distance using the method provided in Section 320.</a:t>
            </a:r>
          </a:p>
          <a:p>
            <a:pPr>
              <a:lnSpc>
                <a:spcPct val="90000"/>
              </a:lnSpc>
            </a:pPr>
            <a:r>
              <a:rPr lang="en-US" altLang="en-US" sz="2200" dirty="0" smtClean="0"/>
              <a:t>When </a:t>
            </a:r>
            <a:r>
              <a:rPr lang="en-US" altLang="en-US" sz="2200" dirty="0"/>
              <a:t>an Applicant for a fleet that did not accrue any actual distance during the Reporting Period does not have an estimate of anticipated Fleet distance that is acceptable to the Base Jurisdiction, the Base Jurisdiction shall estimate distance based on the </a:t>
            </a:r>
            <a:r>
              <a:rPr lang="en-US" altLang="en-US" sz="2200" u="sng" dirty="0"/>
              <a:t>average per-Vehicle distance </a:t>
            </a:r>
            <a:r>
              <a:rPr lang="en-US" altLang="en-US" sz="2200" dirty="0"/>
              <a:t>in each Member Jurisdiction (Estimated Distance </a:t>
            </a:r>
            <a:r>
              <a:rPr lang="en-US" altLang="en-US" sz="2200" dirty="0" smtClean="0"/>
              <a:t>Chart)</a:t>
            </a:r>
            <a:endParaRPr lang="en-US" altLang="en-US" sz="2200" dirty="0"/>
          </a:p>
          <a:p>
            <a:pPr marL="0" indent="0" algn="ctr">
              <a:buNone/>
            </a:pPr>
            <a:endParaRPr lang="en-US" dirty="0"/>
          </a:p>
        </p:txBody>
      </p:sp>
    </p:spTree>
    <p:extLst>
      <p:ext uri="{BB962C8B-B14F-4D97-AF65-F5344CB8AC3E}">
        <p14:creationId xmlns:p14="http://schemas.microsoft.com/office/powerpoint/2010/main" val="342324414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839200" cy="685800"/>
          </a:xfrm>
        </p:spPr>
        <p:txBody>
          <a:bodyPr/>
          <a:lstStyle/>
          <a:p>
            <a:r>
              <a:rPr lang="en-US" dirty="0" smtClean="0"/>
              <a:t>Best Practice Tips for IFTA&amp;IRP</a:t>
            </a:r>
            <a:endParaRPr lang="en-US" dirty="0"/>
          </a:p>
        </p:txBody>
      </p:sp>
      <p:sp>
        <p:nvSpPr>
          <p:cNvPr id="3" name="Content Placeholder 2"/>
          <p:cNvSpPr>
            <a:spLocks noGrp="1"/>
          </p:cNvSpPr>
          <p:nvPr>
            <p:ph idx="1"/>
          </p:nvPr>
        </p:nvSpPr>
        <p:spPr>
          <a:xfrm>
            <a:off x="152400" y="914400"/>
            <a:ext cx="8839200" cy="4876800"/>
          </a:xfrm>
        </p:spPr>
        <p:txBody>
          <a:bodyPr/>
          <a:lstStyle/>
          <a:p>
            <a:pPr>
              <a:defRPr/>
            </a:pPr>
            <a:r>
              <a:rPr lang="en-US" sz="2200" dirty="0"/>
              <a:t>Do your own mock </a:t>
            </a:r>
            <a:r>
              <a:rPr lang="en-US" sz="2200" dirty="0" smtClean="0"/>
              <a:t>Review </a:t>
            </a:r>
            <a:r>
              <a:rPr lang="en-US" sz="2200" dirty="0"/>
              <a:t>on your own </a:t>
            </a:r>
            <a:r>
              <a:rPr lang="en-US" sz="2200" dirty="0" smtClean="0"/>
              <a:t>Jurisdiction.  </a:t>
            </a:r>
          </a:p>
          <a:p>
            <a:pPr marL="0" indent="0">
              <a:buNone/>
              <a:defRPr/>
            </a:pPr>
            <a:endParaRPr lang="en-US" sz="1200" dirty="0"/>
          </a:p>
          <a:p>
            <a:pPr>
              <a:defRPr/>
            </a:pPr>
            <a:r>
              <a:rPr lang="en-US" sz="2200" dirty="0"/>
              <a:t>Review recent </a:t>
            </a:r>
            <a:r>
              <a:rPr lang="en-US" sz="2200" dirty="0" smtClean="0"/>
              <a:t>final </a:t>
            </a:r>
            <a:r>
              <a:rPr lang="en-US" sz="2200" dirty="0"/>
              <a:t>reports to determine common non-compliance findings</a:t>
            </a:r>
            <a:r>
              <a:rPr lang="en-US" sz="2200" dirty="0" smtClean="0"/>
              <a:t>.</a:t>
            </a:r>
          </a:p>
          <a:p>
            <a:pPr marL="0" indent="0">
              <a:buNone/>
              <a:defRPr/>
            </a:pPr>
            <a:endParaRPr lang="en-US" sz="1200" dirty="0"/>
          </a:p>
          <a:p>
            <a:pPr>
              <a:defRPr/>
            </a:pPr>
            <a:r>
              <a:rPr lang="en-US" sz="2200" dirty="0"/>
              <a:t>Review your Jurisdiction’s past </a:t>
            </a:r>
            <a:r>
              <a:rPr lang="en-US" sz="2200" dirty="0" smtClean="0"/>
              <a:t>review results.  The reviews will always look at previous non-compliance areas.</a:t>
            </a:r>
          </a:p>
          <a:p>
            <a:pPr marL="0" indent="0">
              <a:buNone/>
              <a:defRPr/>
            </a:pPr>
            <a:endParaRPr lang="en-US" sz="1200" dirty="0" smtClean="0"/>
          </a:p>
          <a:p>
            <a:pPr>
              <a:defRPr/>
            </a:pPr>
            <a:r>
              <a:rPr lang="en-US" sz="2200" dirty="0" smtClean="0"/>
              <a:t>Find &amp; Fix non-compliance areas </a:t>
            </a:r>
            <a:r>
              <a:rPr lang="en-US" sz="2200" u="sng" dirty="0" smtClean="0">
                <a:solidFill>
                  <a:schemeClr val="accent2"/>
                </a:solidFill>
              </a:rPr>
              <a:t>BEFORE</a:t>
            </a:r>
            <a:r>
              <a:rPr lang="en-US" sz="2200" dirty="0" smtClean="0"/>
              <a:t> the review. </a:t>
            </a:r>
          </a:p>
          <a:p>
            <a:pPr marL="0" indent="0">
              <a:buNone/>
              <a:defRPr/>
            </a:pPr>
            <a:endParaRPr lang="en-US" sz="1200" dirty="0" smtClean="0"/>
          </a:p>
          <a:p>
            <a:pPr>
              <a:defRPr/>
            </a:pPr>
            <a:r>
              <a:rPr lang="en-US" altLang="en-US" sz="2200" dirty="0" smtClean="0"/>
              <a:t>If </a:t>
            </a:r>
            <a:r>
              <a:rPr lang="en-US" altLang="en-US" sz="2200" dirty="0"/>
              <a:t>you or your staff have questions, ask </a:t>
            </a:r>
            <a:r>
              <a:rPr lang="en-US" altLang="en-US" sz="2200" dirty="0" smtClean="0"/>
              <a:t>the Review </a:t>
            </a:r>
            <a:r>
              <a:rPr lang="en-US" altLang="en-US" sz="2200" dirty="0"/>
              <a:t>Team about the process or </a:t>
            </a:r>
            <a:r>
              <a:rPr lang="en-US" altLang="en-US" sz="2200" dirty="0" smtClean="0"/>
              <a:t>any issue </a:t>
            </a:r>
            <a:r>
              <a:rPr lang="en-US" altLang="en-US" sz="2200" dirty="0"/>
              <a:t>concerning the </a:t>
            </a:r>
            <a:r>
              <a:rPr lang="en-US" altLang="en-US" sz="2200" dirty="0" smtClean="0"/>
              <a:t>Review </a:t>
            </a:r>
            <a:r>
              <a:rPr lang="en-US" altLang="en-US" sz="2200" dirty="0"/>
              <a:t>prior </a:t>
            </a:r>
            <a:r>
              <a:rPr lang="en-US" altLang="en-US" sz="2200" dirty="0" smtClean="0"/>
              <a:t>to </a:t>
            </a:r>
            <a:r>
              <a:rPr lang="en-US" altLang="en-US" sz="2200" dirty="0"/>
              <a:t>the review.</a:t>
            </a:r>
          </a:p>
          <a:p>
            <a:pPr marL="0" indent="0">
              <a:buFontTx/>
              <a:buNone/>
            </a:pPr>
            <a:r>
              <a:rPr lang="en-US" altLang="en-US" sz="2200" i="1" dirty="0" smtClean="0">
                <a:solidFill>
                  <a:srgbClr val="FF0000"/>
                </a:solidFill>
              </a:rPr>
              <a:t>	</a:t>
            </a:r>
            <a:r>
              <a:rPr lang="en-US" altLang="en-US" sz="1800" i="1" dirty="0" smtClean="0">
                <a:solidFill>
                  <a:srgbClr val="FF0000"/>
                </a:solidFill>
              </a:rPr>
              <a:t>(</a:t>
            </a:r>
            <a:r>
              <a:rPr lang="en-US" altLang="en-US" sz="1800" i="1" dirty="0">
                <a:solidFill>
                  <a:srgbClr val="FF0000"/>
                </a:solidFill>
              </a:rPr>
              <a:t>Remember questions don’t count as a </a:t>
            </a:r>
            <a:r>
              <a:rPr lang="en-US" altLang="en-US" sz="1800" i="1" dirty="0" smtClean="0">
                <a:solidFill>
                  <a:srgbClr val="FF0000"/>
                </a:solidFill>
              </a:rPr>
              <a:t>non-compliance finding</a:t>
            </a:r>
            <a:r>
              <a:rPr lang="en-US" altLang="en-US" sz="1800" i="1" dirty="0">
                <a:solidFill>
                  <a:srgbClr val="FF0000"/>
                </a:solidFill>
              </a:rPr>
              <a:t>!!!) </a:t>
            </a:r>
          </a:p>
          <a:p>
            <a:pPr marL="0" indent="0">
              <a:buNone/>
              <a:defRPr/>
            </a:pPr>
            <a:endParaRPr lang="en-US" dirty="0"/>
          </a:p>
          <a:p>
            <a:endParaRPr lang="en-US" dirty="0"/>
          </a:p>
        </p:txBody>
      </p:sp>
    </p:spTree>
    <p:extLst>
      <p:ext uri="{BB962C8B-B14F-4D97-AF65-F5344CB8AC3E}">
        <p14:creationId xmlns:p14="http://schemas.microsoft.com/office/powerpoint/2010/main" val="22160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IFTA Compliance Review</a:t>
            </a:r>
          </a:p>
        </p:txBody>
      </p:sp>
      <p:sp>
        <p:nvSpPr>
          <p:cNvPr id="3" name="Content Placeholder 2"/>
          <p:cNvSpPr>
            <a:spLocks noGrp="1"/>
          </p:cNvSpPr>
          <p:nvPr>
            <p:ph idx="1"/>
          </p:nvPr>
        </p:nvSpPr>
        <p:spPr>
          <a:xfrm>
            <a:off x="685800" y="1219200"/>
            <a:ext cx="7772400" cy="4378325"/>
          </a:xfrm>
        </p:spPr>
        <p:txBody>
          <a:bodyPr/>
          <a:lstStyle/>
          <a:p>
            <a:r>
              <a:rPr lang="en-US" dirty="0" smtClean="0"/>
              <a:t>OVERVIEW:</a:t>
            </a:r>
          </a:p>
          <a:p>
            <a:pPr marL="0" indent="0">
              <a:buNone/>
            </a:pPr>
            <a:r>
              <a:rPr lang="en-US" dirty="0" smtClean="0"/>
              <a:t>	Opening Conference</a:t>
            </a:r>
          </a:p>
          <a:p>
            <a:pPr marL="0" indent="0">
              <a:buNone/>
            </a:pPr>
            <a:endParaRPr lang="en-US" dirty="0" smtClean="0"/>
          </a:p>
          <a:p>
            <a:pPr marL="0" indent="0">
              <a:buNone/>
            </a:pPr>
            <a:r>
              <a:rPr lang="en-US" dirty="0"/>
              <a:t>	</a:t>
            </a:r>
            <a:r>
              <a:rPr lang="en-US" dirty="0" smtClean="0"/>
              <a:t>Closing Conference</a:t>
            </a:r>
          </a:p>
          <a:p>
            <a:pPr marL="0" indent="0">
              <a:buNone/>
            </a:pPr>
            <a:endParaRPr lang="en-US" dirty="0"/>
          </a:p>
          <a:p>
            <a:pPr marL="0" indent="0">
              <a:buNone/>
            </a:pPr>
            <a:r>
              <a:rPr lang="en-US" dirty="0" smtClean="0"/>
              <a:t>	Report Process</a:t>
            </a:r>
          </a:p>
          <a:p>
            <a:pPr marL="0" indent="0">
              <a:buNone/>
            </a:pPr>
            <a:r>
              <a:rPr lang="en-US" dirty="0"/>
              <a:t>	</a:t>
            </a:r>
            <a:endParaRPr lang="en-US" dirty="0" smtClean="0"/>
          </a:p>
          <a:p>
            <a:pPr marL="0" indent="0">
              <a:buNone/>
            </a:pPr>
            <a:r>
              <a:rPr lang="en-US" dirty="0"/>
              <a:t>	</a:t>
            </a:r>
            <a:r>
              <a:rPr lang="en-US" dirty="0" smtClean="0"/>
              <a:t>Reassessment</a:t>
            </a:r>
          </a:p>
          <a:p>
            <a:pPr lvl="1"/>
            <a:endParaRPr lang="en-US" dirty="0" smtClean="0"/>
          </a:p>
          <a:p>
            <a:pPr marL="0" indent="0">
              <a:buNone/>
            </a:pPr>
            <a:endParaRPr lang="en-US" dirty="0"/>
          </a:p>
        </p:txBody>
      </p:sp>
    </p:spTree>
    <p:extLst>
      <p:ext uri="{BB962C8B-B14F-4D97-AF65-F5344CB8AC3E}">
        <p14:creationId xmlns:p14="http://schemas.microsoft.com/office/powerpoint/2010/main" val="349694823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to Contact</a:t>
            </a:r>
            <a:endParaRPr lang="en-US" dirty="0"/>
          </a:p>
        </p:txBody>
      </p:sp>
      <p:sp>
        <p:nvSpPr>
          <p:cNvPr id="3" name="Content Placeholder 2"/>
          <p:cNvSpPr>
            <a:spLocks noGrp="1"/>
          </p:cNvSpPr>
          <p:nvPr>
            <p:ph idx="1"/>
          </p:nvPr>
        </p:nvSpPr>
        <p:spPr>
          <a:xfrm>
            <a:off x="685800" y="1219200"/>
            <a:ext cx="7772400" cy="4378325"/>
          </a:xfrm>
        </p:spPr>
        <p:txBody>
          <a:bodyPr/>
          <a:lstStyle/>
          <a:p>
            <a:pPr>
              <a:spcBef>
                <a:spcPts val="0"/>
              </a:spcBef>
              <a:defRPr/>
            </a:pPr>
            <a:r>
              <a:rPr lang="en-US" dirty="0"/>
              <a:t>For IFTA Contact Dick Beckner, </a:t>
            </a:r>
          </a:p>
          <a:p>
            <a:pPr marL="0" indent="0">
              <a:spcBef>
                <a:spcPts val="0"/>
              </a:spcBef>
              <a:spcAft>
                <a:spcPts val="0"/>
              </a:spcAft>
              <a:buNone/>
              <a:defRPr/>
            </a:pPr>
            <a:r>
              <a:rPr lang="en-US" dirty="0"/>
              <a:t>         </a:t>
            </a:r>
            <a:r>
              <a:rPr lang="en-US" dirty="0" smtClean="0"/>
              <a:t>	</a:t>
            </a:r>
            <a:r>
              <a:rPr lang="en-US" sz="2400" dirty="0" smtClean="0"/>
              <a:t>Phone </a:t>
            </a:r>
            <a:r>
              <a:rPr lang="en-US" sz="2400" dirty="0"/>
              <a:t>480-839-4382</a:t>
            </a:r>
          </a:p>
          <a:p>
            <a:pPr marL="0" indent="0">
              <a:spcBef>
                <a:spcPts val="0"/>
              </a:spcBef>
              <a:spcAft>
                <a:spcPts val="0"/>
              </a:spcAft>
              <a:buNone/>
              <a:defRPr/>
            </a:pPr>
            <a:r>
              <a:rPr lang="en-US" sz="2400" dirty="0"/>
              <a:t>	 </a:t>
            </a:r>
            <a:r>
              <a:rPr lang="en-US" sz="2400" dirty="0" smtClean="0"/>
              <a:t>	E-mail </a:t>
            </a:r>
            <a:r>
              <a:rPr lang="en-US" sz="2400" dirty="0">
                <a:solidFill>
                  <a:schemeClr val="accent2"/>
                </a:solidFill>
              </a:rPr>
              <a:t>rbeckner@iftach.org</a:t>
            </a:r>
            <a:endParaRPr lang="en-US" dirty="0">
              <a:solidFill>
                <a:schemeClr val="accent2"/>
              </a:solidFill>
            </a:endParaRPr>
          </a:p>
          <a:p>
            <a:pPr>
              <a:defRPr/>
            </a:pPr>
            <a:r>
              <a:rPr lang="en-US" dirty="0"/>
              <a:t>For IRP  Ken Carey,</a:t>
            </a:r>
          </a:p>
          <a:p>
            <a:pPr marL="0" indent="0">
              <a:lnSpc>
                <a:spcPct val="90000"/>
              </a:lnSpc>
              <a:buNone/>
              <a:defRPr/>
            </a:pPr>
            <a:r>
              <a:rPr lang="en-US" sz="2400" dirty="0"/>
              <a:t>	</a:t>
            </a:r>
            <a:r>
              <a:rPr lang="en-US" sz="2400" dirty="0" smtClean="0"/>
              <a:t>	Phone</a:t>
            </a:r>
            <a:r>
              <a:rPr lang="en-US" sz="2400" dirty="0"/>
              <a:t>: (703) 963-1604</a:t>
            </a:r>
          </a:p>
          <a:p>
            <a:pPr marL="0" indent="0">
              <a:lnSpc>
                <a:spcPct val="90000"/>
              </a:lnSpc>
              <a:buNone/>
              <a:defRPr/>
            </a:pPr>
            <a:r>
              <a:rPr lang="en-US" sz="2400" dirty="0"/>
              <a:t>	</a:t>
            </a:r>
            <a:r>
              <a:rPr lang="en-US" sz="2400" dirty="0" smtClean="0"/>
              <a:t>	E-mail</a:t>
            </a:r>
            <a:r>
              <a:rPr lang="en-US" sz="2400" dirty="0"/>
              <a:t>: </a:t>
            </a:r>
            <a:r>
              <a:rPr lang="en-US" sz="2400" dirty="0">
                <a:solidFill>
                  <a:schemeClr val="accent2"/>
                </a:solidFill>
              </a:rPr>
              <a:t>kcarey@irpinc.org</a:t>
            </a:r>
          </a:p>
          <a:p>
            <a:pPr marL="0" indent="0">
              <a:lnSpc>
                <a:spcPct val="90000"/>
              </a:lnSpc>
              <a:buNone/>
              <a:defRPr/>
            </a:pPr>
            <a:endParaRPr lang="en-US" sz="1200" dirty="0">
              <a:solidFill>
                <a:schemeClr val="accent2"/>
              </a:solidFill>
            </a:endParaRPr>
          </a:p>
          <a:p>
            <a:pPr marL="0" indent="0">
              <a:lnSpc>
                <a:spcPct val="90000"/>
              </a:lnSpc>
              <a:buNone/>
              <a:defRPr/>
            </a:pPr>
            <a:r>
              <a:rPr lang="en-US" sz="2800" i="1" dirty="0"/>
              <a:t>(Coordinators of the reviews  who can confirm what is expected, information requested/received and corroborate time frames during the review period.)</a:t>
            </a:r>
          </a:p>
          <a:p>
            <a:endParaRPr lang="en-US" dirty="0"/>
          </a:p>
        </p:txBody>
      </p:sp>
    </p:spTree>
    <p:extLst>
      <p:ext uri="{BB962C8B-B14F-4D97-AF65-F5344CB8AC3E}">
        <p14:creationId xmlns:p14="http://schemas.microsoft.com/office/powerpoint/2010/main" val="13000258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IFTA Resources</a:t>
            </a:r>
            <a:endParaRPr lang="en-US" dirty="0"/>
          </a:p>
        </p:txBody>
      </p:sp>
      <p:sp>
        <p:nvSpPr>
          <p:cNvPr id="3" name="Content Placeholder 2"/>
          <p:cNvSpPr>
            <a:spLocks noGrp="1"/>
          </p:cNvSpPr>
          <p:nvPr>
            <p:ph idx="1"/>
          </p:nvPr>
        </p:nvSpPr>
        <p:spPr>
          <a:xfrm>
            <a:off x="685800" y="1219200"/>
            <a:ext cx="7772400" cy="4378325"/>
          </a:xfrm>
        </p:spPr>
        <p:txBody>
          <a:bodyPr/>
          <a:lstStyle/>
          <a:p>
            <a:pPr marL="0" indent="0">
              <a:buNone/>
            </a:pPr>
            <a:r>
              <a:rPr lang="en-US" dirty="0" smtClean="0"/>
              <a:t>IFTA</a:t>
            </a:r>
          </a:p>
          <a:p>
            <a:pPr marL="0" indent="0">
              <a:buNone/>
            </a:pPr>
            <a:endParaRPr lang="en-US" sz="2200" dirty="0" smtClean="0"/>
          </a:p>
          <a:p>
            <a:pPr marL="0" indent="0">
              <a:buNone/>
            </a:pPr>
            <a:r>
              <a:rPr lang="en-US" sz="2400" dirty="0"/>
              <a:t>IFTA Program Compliance Guide</a:t>
            </a:r>
            <a:endParaRPr lang="en-US" sz="2200" dirty="0" smtClean="0"/>
          </a:p>
          <a:p>
            <a:pPr marL="0" indent="0">
              <a:buNone/>
            </a:pPr>
            <a:r>
              <a:rPr lang="en-US" sz="2200" dirty="0">
                <a:hlinkClick r:id="rId2"/>
              </a:rPr>
              <a:t>http://</a:t>
            </a:r>
            <a:r>
              <a:rPr lang="en-US" sz="2200" dirty="0" smtClean="0">
                <a:hlinkClick r:id="rId2"/>
              </a:rPr>
              <a:t>www.iftach.org/procomp/2011/Review%20Guide%20Ratified%20August%202011%20including%20Worksheet%20L.pdf</a:t>
            </a:r>
            <a:endParaRPr lang="en-US" sz="2200" dirty="0" smtClean="0"/>
          </a:p>
          <a:p>
            <a:pPr marL="0" indent="0">
              <a:buNone/>
            </a:pPr>
            <a:endParaRPr lang="en-US" sz="2200" dirty="0" smtClean="0"/>
          </a:p>
          <a:p>
            <a:pPr marL="0" indent="0">
              <a:buNone/>
            </a:pPr>
            <a:r>
              <a:rPr lang="en-US" sz="2200" dirty="0" smtClean="0"/>
              <a:t>Review Worksheets</a:t>
            </a:r>
            <a:endParaRPr lang="en-US" sz="2200" dirty="0"/>
          </a:p>
          <a:p>
            <a:pPr marL="0" indent="0">
              <a:buNone/>
            </a:pPr>
            <a:r>
              <a:rPr lang="en-US" sz="2200" dirty="0">
                <a:hlinkClick r:id="rId3"/>
              </a:rPr>
              <a:t>http://</a:t>
            </a:r>
            <a:r>
              <a:rPr lang="en-US" sz="2200" dirty="0" smtClean="0">
                <a:hlinkClick r:id="rId3"/>
              </a:rPr>
              <a:t>www.iftach.org/procomp/2012/Revised%20Worksheets%20A-P%20January%202012.pdf</a:t>
            </a:r>
            <a:endParaRPr lang="en-US" sz="2200" dirty="0" smtClean="0"/>
          </a:p>
          <a:p>
            <a:pPr marL="0" indent="0">
              <a:buNone/>
            </a:pPr>
            <a:endParaRPr lang="en-US" dirty="0" smtClean="0"/>
          </a:p>
          <a:p>
            <a:endParaRPr lang="en-US" dirty="0"/>
          </a:p>
          <a:p>
            <a:pPr marL="0" indent="0">
              <a:buNone/>
            </a:pPr>
            <a:endParaRPr lang="en-US" dirty="0"/>
          </a:p>
        </p:txBody>
      </p:sp>
    </p:spTree>
    <p:extLst>
      <p:ext uri="{BB962C8B-B14F-4D97-AF65-F5344CB8AC3E}">
        <p14:creationId xmlns:p14="http://schemas.microsoft.com/office/powerpoint/2010/main" val="221239388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IRP Resources</a:t>
            </a:r>
            <a:endParaRPr lang="en-US" dirty="0"/>
          </a:p>
        </p:txBody>
      </p:sp>
      <p:sp>
        <p:nvSpPr>
          <p:cNvPr id="3" name="Content Placeholder 2"/>
          <p:cNvSpPr>
            <a:spLocks noGrp="1"/>
          </p:cNvSpPr>
          <p:nvPr>
            <p:ph idx="1"/>
          </p:nvPr>
        </p:nvSpPr>
        <p:spPr>
          <a:xfrm>
            <a:off x="685800" y="1219200"/>
            <a:ext cx="7772400" cy="4378325"/>
          </a:xfrm>
        </p:spPr>
        <p:txBody>
          <a:bodyPr/>
          <a:lstStyle/>
          <a:p>
            <a:pPr marL="0" indent="0">
              <a:buNone/>
            </a:pPr>
            <a:r>
              <a:rPr lang="en-US" dirty="0" smtClean="0"/>
              <a:t>IRP</a:t>
            </a:r>
          </a:p>
          <a:p>
            <a:endParaRPr lang="en-US" dirty="0"/>
          </a:p>
          <a:p>
            <a:pPr marL="0" indent="0">
              <a:buNone/>
            </a:pPr>
            <a:r>
              <a:rPr lang="en-US" sz="2200" dirty="0" smtClean="0"/>
              <a:t>Peer </a:t>
            </a:r>
            <a:r>
              <a:rPr lang="en-US" sz="2200" dirty="0"/>
              <a:t>Review Compliance Guide:</a:t>
            </a:r>
          </a:p>
          <a:p>
            <a:pPr marL="0" indent="0">
              <a:buNone/>
            </a:pPr>
            <a:r>
              <a:rPr lang="en-US" sz="2200" dirty="0">
                <a:hlinkClick r:id="rId2"/>
              </a:rPr>
              <a:t>http://c.ymcdn.com/sites/www.irponline.org/resource/resmgr/resources_&amp;_</a:t>
            </a:r>
            <a:r>
              <a:rPr lang="en-US" sz="2200" dirty="0" smtClean="0">
                <a:hlinkClick r:id="rId2"/>
              </a:rPr>
              <a:t>services/comp_guide_2013.pdf</a:t>
            </a:r>
            <a:endParaRPr lang="en-US" sz="2200" dirty="0" smtClean="0"/>
          </a:p>
          <a:p>
            <a:pPr marL="0" indent="0">
              <a:buNone/>
            </a:pPr>
            <a:endParaRPr lang="en-US" sz="2200" dirty="0"/>
          </a:p>
          <a:p>
            <a:pPr marL="0" indent="0">
              <a:buNone/>
            </a:pPr>
            <a:r>
              <a:rPr lang="en-US" sz="2200" dirty="0" smtClean="0"/>
              <a:t>Peer </a:t>
            </a:r>
            <a:r>
              <a:rPr lang="en-US" sz="2200" dirty="0"/>
              <a:t>Review Compliance Guide Attachment:</a:t>
            </a:r>
          </a:p>
          <a:p>
            <a:pPr marL="0" indent="0">
              <a:buNone/>
            </a:pPr>
            <a:r>
              <a:rPr lang="en-US" sz="2200" dirty="0">
                <a:hlinkClick r:id="rId3"/>
              </a:rPr>
              <a:t>http://c.ymcdn.com/sites/www.irponline.org/resource/resmgr/resources_&amp;_services/comp_guide_att_2013-2.pdf</a:t>
            </a:r>
            <a:endParaRPr lang="en-US" sz="2200" dirty="0"/>
          </a:p>
          <a:p>
            <a:pPr marL="0" indent="0">
              <a:buNone/>
            </a:pPr>
            <a:endParaRPr lang="en-US" dirty="0"/>
          </a:p>
        </p:txBody>
      </p:sp>
    </p:spTree>
    <p:extLst>
      <p:ext uri="{BB962C8B-B14F-4D97-AF65-F5344CB8AC3E}">
        <p14:creationId xmlns:p14="http://schemas.microsoft.com/office/powerpoint/2010/main" val="343004669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685800" y="2362200"/>
            <a:ext cx="7772400" cy="1676400"/>
          </a:xfrm>
        </p:spPr>
        <p:txBody>
          <a:bodyPr/>
          <a:lstStyle/>
          <a:p>
            <a:pPr marL="0" indent="0" algn="ctr">
              <a:buNone/>
            </a:pPr>
            <a:r>
              <a:rPr lang="en-US" sz="6600" b="1" dirty="0" smtClean="0"/>
              <a:t>Questions?</a:t>
            </a:r>
            <a:endParaRPr lang="en-US" sz="6600" b="1" dirty="0"/>
          </a:p>
        </p:txBody>
      </p:sp>
    </p:spTree>
    <p:extLst>
      <p:ext uri="{BB962C8B-B14F-4D97-AF65-F5344CB8AC3E}">
        <p14:creationId xmlns:p14="http://schemas.microsoft.com/office/powerpoint/2010/main" val="23682850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IFTA Compliance Review</a:t>
            </a:r>
          </a:p>
        </p:txBody>
      </p:sp>
      <p:sp>
        <p:nvSpPr>
          <p:cNvPr id="3" name="Content Placeholder 2"/>
          <p:cNvSpPr>
            <a:spLocks noGrp="1"/>
          </p:cNvSpPr>
          <p:nvPr>
            <p:ph idx="1"/>
          </p:nvPr>
        </p:nvSpPr>
        <p:spPr>
          <a:xfrm>
            <a:off x="152400" y="1219200"/>
            <a:ext cx="8763000" cy="4378325"/>
          </a:xfrm>
        </p:spPr>
        <p:txBody>
          <a:bodyPr/>
          <a:lstStyle/>
          <a:p>
            <a:r>
              <a:rPr lang="en-US" dirty="0" smtClean="0"/>
              <a:t>The Review Itself – </a:t>
            </a:r>
            <a:r>
              <a:rPr lang="en-US" b="1" u="sng" dirty="0" smtClean="0">
                <a:solidFill>
                  <a:srgbClr val="0070C0"/>
                </a:solidFill>
              </a:rPr>
              <a:t>What you need to know</a:t>
            </a:r>
          </a:p>
          <a:p>
            <a:pPr lvl="1"/>
            <a:r>
              <a:rPr lang="en-US" dirty="0" smtClean="0"/>
              <a:t>Worksheets are provided to ensure uniformity in the review process (i.e., “Worksheets A – P”)</a:t>
            </a:r>
          </a:p>
          <a:p>
            <a:pPr marL="457200" lvl="1" indent="0">
              <a:buNone/>
            </a:pPr>
            <a:endParaRPr lang="en-US" dirty="0" smtClean="0"/>
          </a:p>
          <a:p>
            <a:r>
              <a:rPr lang="en-US" sz="3000" dirty="0"/>
              <a:t>The Worksheets are lettered and page numbered in </a:t>
            </a:r>
            <a:r>
              <a:rPr lang="en-US" sz="3000" dirty="0" smtClean="0"/>
              <a:t>accordance with </a:t>
            </a:r>
            <a:r>
              <a:rPr lang="en-US" sz="3000" dirty="0"/>
              <a:t>the letter shown with the topic. Any areas of non-compliance or concern </a:t>
            </a:r>
            <a:r>
              <a:rPr lang="en-US" sz="3000" dirty="0" smtClean="0"/>
              <a:t>will be noted on the </a:t>
            </a:r>
            <a:r>
              <a:rPr lang="en-US" sz="3000" dirty="0"/>
              <a:t>comment sheet attached to the applicable Worksheet.</a:t>
            </a:r>
          </a:p>
          <a:p>
            <a:pPr lvl="1"/>
            <a:endParaRPr lang="en-US" dirty="0" smtClean="0"/>
          </a:p>
          <a:p>
            <a:pPr lvl="1"/>
            <a:endParaRPr lang="en-US" dirty="0"/>
          </a:p>
        </p:txBody>
      </p:sp>
    </p:spTree>
    <p:extLst>
      <p:ext uri="{BB962C8B-B14F-4D97-AF65-F5344CB8AC3E}">
        <p14:creationId xmlns:p14="http://schemas.microsoft.com/office/powerpoint/2010/main" val="19701073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IFTA Compliance Review</a:t>
            </a:r>
          </a:p>
        </p:txBody>
      </p:sp>
      <p:sp>
        <p:nvSpPr>
          <p:cNvPr id="3" name="Content Placeholder 2"/>
          <p:cNvSpPr>
            <a:spLocks noGrp="1"/>
          </p:cNvSpPr>
          <p:nvPr>
            <p:ph idx="1"/>
          </p:nvPr>
        </p:nvSpPr>
        <p:spPr>
          <a:xfrm>
            <a:off x="685800" y="1143000"/>
            <a:ext cx="7772400" cy="4378325"/>
          </a:xfrm>
        </p:spPr>
        <p:txBody>
          <a:bodyPr/>
          <a:lstStyle/>
          <a:p>
            <a:pPr marL="0" indent="0">
              <a:buNone/>
            </a:pPr>
            <a:r>
              <a:rPr lang="en-US" dirty="0" smtClean="0"/>
              <a:t>Worksheet “J.1”</a:t>
            </a:r>
          </a:p>
          <a:p>
            <a:r>
              <a:rPr lang="en-US" dirty="0"/>
              <a:t>P910.150 – Jurisdiction’s licensee account records contain at least the following….</a:t>
            </a:r>
          </a:p>
          <a:p>
            <a:pPr lvl="1"/>
            <a:r>
              <a:rPr lang="en-US" dirty="0"/>
              <a:t>Audit findings and work papers</a:t>
            </a:r>
          </a:p>
          <a:p>
            <a:endParaRPr lang="en-US" sz="1400" dirty="0" smtClean="0"/>
          </a:p>
          <a:p>
            <a:pPr marL="342900" lvl="1" indent="-342900">
              <a:buFontTx/>
              <a:buChar char="•"/>
            </a:pPr>
            <a:r>
              <a:rPr lang="en-US" sz="3200" dirty="0" smtClean="0"/>
              <a:t>A690.300 – jurisdiction notifies appropriate member jurisdictions of audit findings</a:t>
            </a:r>
            <a:endParaRPr lang="en-US" sz="3200" dirty="0"/>
          </a:p>
        </p:txBody>
      </p:sp>
    </p:spTree>
    <p:extLst>
      <p:ext uri="{BB962C8B-B14F-4D97-AF65-F5344CB8AC3E}">
        <p14:creationId xmlns:p14="http://schemas.microsoft.com/office/powerpoint/2010/main" val="21145823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IFTA Compliance Review</a:t>
            </a:r>
          </a:p>
        </p:txBody>
      </p:sp>
      <p:sp>
        <p:nvSpPr>
          <p:cNvPr id="4" name="Content Placeholder 2"/>
          <p:cNvSpPr>
            <a:spLocks noGrp="1"/>
          </p:cNvSpPr>
          <p:nvPr>
            <p:ph idx="1"/>
          </p:nvPr>
        </p:nvSpPr>
        <p:spPr>
          <a:xfrm>
            <a:off x="685800" y="1219200"/>
            <a:ext cx="7772400" cy="4378325"/>
          </a:xfrm>
        </p:spPr>
        <p:txBody>
          <a:bodyPr/>
          <a:lstStyle/>
          <a:p>
            <a:pPr marL="0" indent="0">
              <a:buNone/>
            </a:pPr>
            <a:r>
              <a:rPr lang="en-US" dirty="0" smtClean="0"/>
              <a:t>Worksheet “J.1” continued</a:t>
            </a:r>
          </a:p>
          <a:p>
            <a:r>
              <a:rPr lang="en-US" dirty="0" smtClean="0"/>
              <a:t>P1110.300.015, P1110.300.015 and P1110.00.030</a:t>
            </a:r>
          </a:p>
          <a:p>
            <a:pPr lvl="1"/>
            <a:r>
              <a:rPr lang="en-US" dirty="0" smtClean="0"/>
              <a:t>Communication with IFTA, Inc. Staff – </a:t>
            </a:r>
            <a:r>
              <a:rPr lang="en-US" dirty="0" err="1" smtClean="0"/>
              <a:t>i.e</a:t>
            </a:r>
            <a:r>
              <a:rPr lang="en-US" dirty="0" smtClean="0"/>
              <a:t>, jurisdiction’s annual report contains the number of audits completed, number of audits with assessments and reports any unusual activities within a member jurisdiction that could affect an audit</a:t>
            </a:r>
          </a:p>
        </p:txBody>
      </p:sp>
    </p:spTree>
    <p:extLst>
      <p:ext uri="{BB962C8B-B14F-4D97-AF65-F5344CB8AC3E}">
        <p14:creationId xmlns:p14="http://schemas.microsoft.com/office/powerpoint/2010/main" val="193760192"/>
      </p:ext>
    </p:extLst>
  </p:cSld>
  <p:clrMapOvr>
    <a:masterClrMapping/>
  </p:clrMapOvr>
  <p:timing>
    <p:tnLst>
      <p:par>
        <p:cTn id="1" dur="indefinite" restart="never" nodeType="tmRoot"/>
      </p:par>
    </p:tnLst>
  </p:timing>
</p:sld>
</file>

<file path=ppt/theme/theme1.xml><?xml version="1.0" encoding="utf-8"?>
<a:theme xmlns:a="http://schemas.openxmlformats.org/drawingml/2006/main" name="IFTA IRP Power Point Template 2 - SELECTED">
  <a:themeElements>
    <a:clrScheme name="AAMVA_IRP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AMVA_IRP_Templat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4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48" charset="-128"/>
          </a:defRPr>
        </a:defPPr>
      </a:lstStyle>
    </a:lnDef>
  </a:objectDefaults>
  <a:extraClrSchemeLst>
    <a:extraClrScheme>
      <a:clrScheme name="AAMVA_IRP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AMVA_IRP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AMVA_IRP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AMVA_IRP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AMVA_IRP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AMVA_IRP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AMVA_IRP_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AMVA_IRP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AMVA_IRP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AMVA_IRP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AMVA_IRP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AMVA_IRP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IFTA IRP Power Point Template 2 - SELECTED</Template>
  <TotalTime>873</TotalTime>
  <Words>4275</Words>
  <Application>Microsoft Office PowerPoint</Application>
  <PresentationFormat>On-screen Show (4:3)</PresentationFormat>
  <Paragraphs>543</Paragraphs>
  <Slides>63</Slides>
  <Notes>0</Notes>
  <HiddenSlides>0</HiddenSlides>
  <MMClips>0</MMClips>
  <ScaleCrop>false</ScaleCrop>
  <HeadingPairs>
    <vt:vector size="4" baseType="variant">
      <vt:variant>
        <vt:lpstr>Theme</vt:lpstr>
      </vt:variant>
      <vt:variant>
        <vt:i4>1</vt:i4>
      </vt:variant>
      <vt:variant>
        <vt:lpstr>Slide Titles</vt:lpstr>
      </vt:variant>
      <vt:variant>
        <vt:i4>63</vt:i4>
      </vt:variant>
    </vt:vector>
  </HeadingPairs>
  <TitlesOfParts>
    <vt:vector size="64" baseType="lpstr">
      <vt:lpstr>IFTA IRP Power Point Template 2 - SELECTED</vt:lpstr>
      <vt:lpstr>Managing for Compliance</vt:lpstr>
      <vt:lpstr>IFTA Compliance Review</vt:lpstr>
      <vt:lpstr>IFTA Compliance Review</vt:lpstr>
      <vt:lpstr>IFTA Compliance Review</vt:lpstr>
      <vt:lpstr>IFTA Compliance Review</vt:lpstr>
      <vt:lpstr>IFTA Compliance Review</vt:lpstr>
      <vt:lpstr>IFTA Compliance Review</vt:lpstr>
      <vt:lpstr>IFTA Compliance Review</vt:lpstr>
      <vt:lpstr>IFTA Compliance Review</vt:lpstr>
      <vt:lpstr>IFTA Compliance Review</vt:lpstr>
      <vt:lpstr>IFTA Compliance Review</vt:lpstr>
      <vt:lpstr>IFTA Compliance Review</vt:lpstr>
      <vt:lpstr>IFTA Compliance Review</vt:lpstr>
      <vt:lpstr>IFTA Compliance Review</vt:lpstr>
      <vt:lpstr>IFTA Compliance Review</vt:lpstr>
      <vt:lpstr>IFTA Compliance Review</vt:lpstr>
      <vt:lpstr>IFTA Compliance Review</vt:lpstr>
      <vt:lpstr>IFTA Compliance Review</vt:lpstr>
      <vt:lpstr>IFTA Compliance Review</vt:lpstr>
      <vt:lpstr>IFTA Compliance Review</vt:lpstr>
      <vt:lpstr>IFTA Compliance Review</vt:lpstr>
      <vt:lpstr>IFTA Compliance Review</vt:lpstr>
      <vt:lpstr>Top 5 IFTA Findings</vt:lpstr>
      <vt:lpstr>Top 5 IFTA Findings</vt:lpstr>
      <vt:lpstr>IFTA Compliance Review</vt:lpstr>
      <vt:lpstr>PowerPoint Presentation</vt:lpstr>
      <vt:lpstr>IRP Peer Review</vt:lpstr>
      <vt:lpstr>IRP Peer Review</vt:lpstr>
      <vt:lpstr>IRP Peer Review</vt:lpstr>
      <vt:lpstr>IRP Peer Review</vt:lpstr>
      <vt:lpstr>IRP Peer Review</vt:lpstr>
      <vt:lpstr>IRP Peer Review</vt:lpstr>
      <vt:lpstr>IRP Peer Review</vt:lpstr>
      <vt:lpstr>IRP Peer Review</vt:lpstr>
      <vt:lpstr>IRP Peer Review</vt:lpstr>
      <vt:lpstr>IRP Peer Review</vt:lpstr>
      <vt:lpstr>IRP Peer Review</vt:lpstr>
      <vt:lpstr>IRP Peer Review</vt:lpstr>
      <vt:lpstr>IRP Peer Review</vt:lpstr>
      <vt:lpstr>IRP Peer Review</vt:lpstr>
      <vt:lpstr>IRP Peer Review</vt:lpstr>
      <vt:lpstr>IRP Peer Review</vt:lpstr>
      <vt:lpstr>IRP Peer Review</vt:lpstr>
      <vt:lpstr>IRP Peer Review</vt:lpstr>
      <vt:lpstr>IRP Peer Review</vt:lpstr>
      <vt:lpstr>IRP Peer Review</vt:lpstr>
      <vt:lpstr>Ballot 371 Comparisons</vt:lpstr>
      <vt:lpstr>Ballot 371 Comparisons</vt:lpstr>
      <vt:lpstr>Ballot 371 Comparisons</vt:lpstr>
      <vt:lpstr>Ballot 371 Comparisons</vt:lpstr>
      <vt:lpstr>Ballot 371 Comparisons</vt:lpstr>
      <vt:lpstr>Ballot 371 Comparisons</vt:lpstr>
      <vt:lpstr>Ballot 371 Comparisons</vt:lpstr>
      <vt:lpstr>IRP Peer Review</vt:lpstr>
      <vt:lpstr>Top 5 IRP Findings</vt:lpstr>
      <vt:lpstr>Top 5 IRP Findings</vt:lpstr>
      <vt:lpstr>Top 5 IRP Findings</vt:lpstr>
      <vt:lpstr>Top 5 IRP Findings</vt:lpstr>
      <vt:lpstr>Best Practice Tips for IFTA&amp;IRP</vt:lpstr>
      <vt:lpstr>Who to Contact</vt:lpstr>
      <vt:lpstr>IFTA Resources</vt:lpstr>
      <vt:lpstr>IRP Resources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Claudia Rizzo Trapp</dc:creator>
  <cp:lastModifiedBy>Debbie Meise</cp:lastModifiedBy>
  <cp:revision>112</cp:revision>
  <dcterms:created xsi:type="dcterms:W3CDTF">2013-12-31T16:19:10Z</dcterms:created>
  <dcterms:modified xsi:type="dcterms:W3CDTF">2014-02-12T18:26:24Z</dcterms:modified>
</cp:coreProperties>
</file>